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69"/>
    <p:restoredTop sz="94674"/>
  </p:normalViewPr>
  <p:slideViewPr>
    <p:cSldViewPr snapToGrid="0" snapToObjects="1">
      <p:cViewPr varScale="1">
        <p:scale>
          <a:sx n="84" d="100"/>
          <a:sy n="84"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0642-41D4-814C-8982-8DB080BEBA6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C6E887B-3FA3-3545-A6A4-B72C7EFB5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2CB5E76-83C8-A34C-92E4-63277A0708AC}"/>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C7E36217-B41F-814C-A5DA-52BA10CFB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6202B-0FE3-E249-B204-4634C8FE8B77}"/>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90317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B19C-5716-EC4A-9749-064C4E2465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55979BD-311F-FD49-A394-6C429BAA64D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1FB99D-F901-D44C-9745-753C70C741E7}"/>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3B4F9240-1219-4F4C-993C-7F0984C2D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7D2B7-DE2B-E648-A236-D23D2CE2882B}"/>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424627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F6960-0583-5A4B-B817-20CD592675A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50CDD52-4814-394E-B943-DCD6DB433D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A2D284-4EF9-634C-B9F8-1F016B605F85}"/>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2BB8D03F-B233-CA45-8905-2E2F43E66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DC404-524A-6B40-B6F6-3C94EFF4FA18}"/>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113059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5B901-6E0A-E944-8450-289E125924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D64C86-89A1-0648-AF2D-2AFB8CB7833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328E1E-2BA9-4147-AFDA-785E8C310772}"/>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81DB5C50-300F-024B-874C-221EBBC86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7AAB7-90D2-0E4E-A799-417B36D3D30D}"/>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271668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5CFB-6910-B54B-A866-9DEA12FBC0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F41F222-F017-7146-A33B-8FAC55E5F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3F3B51-7EDD-5642-9A36-7BE54A7F8D2B}"/>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D6217AA9-3F27-324C-B1F6-0D464C914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AA6A5-9359-0B47-96DE-B8A0D1F599D5}"/>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1010178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BEF9-1606-AC47-BA02-66886D49AE0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A8C1F1-C006-A545-AF25-EDC9B16CDE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667F90D-A66C-7245-9B46-3ACD1470181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0B466FB-A45E-0248-A781-0B1D45C30C20}"/>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6" name="Footer Placeholder 5">
            <a:extLst>
              <a:ext uri="{FF2B5EF4-FFF2-40B4-BE49-F238E27FC236}">
                <a16:creationId xmlns:a16="http://schemas.microsoft.com/office/drawing/2014/main" id="{77503EF8-DB72-5340-83EF-62A18F9C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1A1E73-AB6F-3C43-BE2D-9AA4A2ACBC03}"/>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42909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FD54-5D89-D542-AAAB-6F7B69BCF56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ED248D-DBD8-C241-9FE8-7C9053DBB3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DA035D4-FB14-9E47-8DC4-12B3804353B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36E1A1D-D339-0E44-8F8D-B385AAFF00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B10024-698C-2847-8309-4469ED54D7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28591AA-E24C-834F-A69E-AC1C1402A42E}"/>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8" name="Footer Placeholder 7">
            <a:extLst>
              <a:ext uri="{FF2B5EF4-FFF2-40B4-BE49-F238E27FC236}">
                <a16:creationId xmlns:a16="http://schemas.microsoft.com/office/drawing/2014/main" id="{06665475-1DFC-0449-812D-01C40B4DD0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9DE612-150A-2940-AFED-538EF9782C18}"/>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2816273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2EB1-E0B9-EA4B-95CA-DE5758AB04B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A2FA54D-3952-4143-A686-C8084CE5E418}"/>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4" name="Footer Placeholder 3">
            <a:extLst>
              <a:ext uri="{FF2B5EF4-FFF2-40B4-BE49-F238E27FC236}">
                <a16:creationId xmlns:a16="http://schemas.microsoft.com/office/drawing/2014/main" id="{CA43F5F8-6CF1-A14E-9B86-47722543D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A1D21C-BF50-9543-B233-F824BCABD771}"/>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103752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6980DD-6C2A-9F45-87C1-3212A77111B0}"/>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3" name="Footer Placeholder 2">
            <a:extLst>
              <a:ext uri="{FF2B5EF4-FFF2-40B4-BE49-F238E27FC236}">
                <a16:creationId xmlns:a16="http://schemas.microsoft.com/office/drawing/2014/main" id="{7B007A22-0435-7941-9DA8-1F7A6613AD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95EF96-14C3-F240-93BC-37349D1BA057}"/>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322068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73CB-352F-CE43-8A7E-3166254FD05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BF94642-66E4-E140-8908-73514B3A9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2281985-127B-EE4E-87E2-04EC4A7AE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32E6DF-058F-2146-84F0-C732DC1729E4}"/>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6" name="Footer Placeholder 5">
            <a:extLst>
              <a:ext uri="{FF2B5EF4-FFF2-40B4-BE49-F238E27FC236}">
                <a16:creationId xmlns:a16="http://schemas.microsoft.com/office/drawing/2014/main" id="{F38EA8ED-B344-E449-B8F0-05D10A964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86463-C14E-0849-A16E-A23EF239897C}"/>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52094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B975-60EF-1E42-9756-FA72321ED9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3EF21E6-F9AD-1446-BACA-E6D34D7865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768169-8EE5-D142-913E-385E5E040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01C5E3-C325-9E49-A6A4-12F0D2BE4632}"/>
              </a:ext>
            </a:extLst>
          </p:cNvPr>
          <p:cNvSpPr>
            <a:spLocks noGrp="1"/>
          </p:cNvSpPr>
          <p:nvPr>
            <p:ph type="dt" sz="half" idx="10"/>
          </p:nvPr>
        </p:nvSpPr>
        <p:spPr/>
        <p:txBody>
          <a:bodyPr/>
          <a:lstStyle/>
          <a:p>
            <a:fld id="{26559596-2420-5441-83D6-04997BFF0B62}" type="datetimeFigureOut">
              <a:rPr lang="en-US" smtClean="0"/>
              <a:t>4/20/2020</a:t>
            </a:fld>
            <a:endParaRPr lang="en-US"/>
          </a:p>
        </p:txBody>
      </p:sp>
      <p:sp>
        <p:nvSpPr>
          <p:cNvPr id="6" name="Footer Placeholder 5">
            <a:extLst>
              <a:ext uri="{FF2B5EF4-FFF2-40B4-BE49-F238E27FC236}">
                <a16:creationId xmlns:a16="http://schemas.microsoft.com/office/drawing/2014/main" id="{9667801D-EBE1-8B47-B6F5-3823C21B04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073BF-6A1B-E640-BC42-AC370FF5F952}"/>
              </a:ext>
            </a:extLst>
          </p:cNvPr>
          <p:cNvSpPr>
            <a:spLocks noGrp="1"/>
          </p:cNvSpPr>
          <p:nvPr>
            <p:ph type="sldNum" sz="quarter" idx="12"/>
          </p:nvPr>
        </p:nvSpPr>
        <p:spPr/>
        <p:txBody>
          <a:bodyPr/>
          <a:lstStyle/>
          <a:p>
            <a:fld id="{2D4BFE7A-7A0E-634B-AA2F-BCA028093BD7}" type="slidenum">
              <a:rPr lang="en-US" smtClean="0"/>
              <a:t>‹#›</a:t>
            </a:fld>
            <a:endParaRPr lang="en-US"/>
          </a:p>
        </p:txBody>
      </p:sp>
    </p:spTree>
    <p:extLst>
      <p:ext uri="{BB962C8B-B14F-4D97-AF65-F5344CB8AC3E}">
        <p14:creationId xmlns:p14="http://schemas.microsoft.com/office/powerpoint/2010/main" val="347344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1CB71-0D8F-2542-9686-62CF6409F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45C12B-E5A2-AF47-B4AC-CD50CC26E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8737FB-6F61-944A-BF36-61E4396982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59596-2420-5441-83D6-04997BFF0B62}" type="datetimeFigureOut">
              <a:rPr lang="en-US" smtClean="0"/>
              <a:t>4/20/2020</a:t>
            </a:fld>
            <a:endParaRPr lang="en-US"/>
          </a:p>
        </p:txBody>
      </p:sp>
      <p:sp>
        <p:nvSpPr>
          <p:cNvPr id="5" name="Footer Placeholder 4">
            <a:extLst>
              <a:ext uri="{FF2B5EF4-FFF2-40B4-BE49-F238E27FC236}">
                <a16:creationId xmlns:a16="http://schemas.microsoft.com/office/drawing/2014/main" id="{6CE2ADC7-2BCF-D74D-AEAC-754F3B7FE4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9BB43B-5D0B-E74F-AF12-24602C8B1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BFE7A-7A0E-634B-AA2F-BCA028093BD7}" type="slidenum">
              <a:rPr lang="en-US" smtClean="0"/>
              <a:t>‹#›</a:t>
            </a:fld>
            <a:endParaRPr lang="en-US"/>
          </a:p>
        </p:txBody>
      </p:sp>
    </p:spTree>
    <p:extLst>
      <p:ext uri="{BB962C8B-B14F-4D97-AF65-F5344CB8AC3E}">
        <p14:creationId xmlns:p14="http://schemas.microsoft.com/office/powerpoint/2010/main" val="195211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32C5-5C47-3F4C-ADA3-9886A023ABD2}"/>
              </a:ext>
            </a:extLst>
          </p:cNvPr>
          <p:cNvSpPr>
            <a:spLocks noGrp="1"/>
          </p:cNvSpPr>
          <p:nvPr>
            <p:ph type="ctrTitle"/>
          </p:nvPr>
        </p:nvSpPr>
        <p:spPr>
          <a:xfrm>
            <a:off x="1524000" y="1979613"/>
            <a:ext cx="9144000" cy="2387600"/>
          </a:xfrm>
        </p:spPr>
        <p:txBody>
          <a:bodyPr>
            <a:noAutofit/>
          </a:bodyPr>
          <a:lstStyle/>
          <a:p>
            <a:r>
              <a:rPr lang="en-GB" sz="4400" dirty="0"/>
              <a:t>Managing patients with chronic pain during the Covid-19 outbreak: considerations for the rapid introduction of remotely supported (e-health) pain management services</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90080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297B-8710-2043-BF09-3A08238408EF}"/>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5D810471-F79B-2B4D-95CE-AA46D4C487B9}"/>
              </a:ext>
            </a:extLst>
          </p:cNvPr>
          <p:cNvSpPr>
            <a:spLocks noGrp="1"/>
          </p:cNvSpPr>
          <p:nvPr>
            <p:ph idx="1"/>
          </p:nvPr>
        </p:nvSpPr>
        <p:spPr/>
        <p:txBody>
          <a:bodyPr/>
          <a:lstStyle/>
          <a:p>
            <a:r>
              <a:rPr lang="en-US" dirty="0"/>
              <a:t>COVID-19 is having a profound effect on health care and patients with pain</a:t>
            </a:r>
          </a:p>
          <a:p>
            <a:r>
              <a:rPr lang="en-US" dirty="0"/>
              <a:t>Delaying, suspending, or stopping treatment will have negative consequences for patients including increases in pain, disability, and depression. </a:t>
            </a:r>
          </a:p>
          <a:p>
            <a:r>
              <a:rPr lang="en-US" dirty="0"/>
              <a:t>Technology can help to provide ongoing services to patients; assessments and treatment can be conducted via phone, videoconferencing, or SMS</a:t>
            </a:r>
          </a:p>
          <a:p>
            <a:r>
              <a:rPr lang="en-US" dirty="0"/>
              <a:t>Evidence for remote therapies are promising for patients with chronic pain.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760636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Citation</a:t>
            </a:r>
            <a:endParaRPr lang="en-GB" dirty="0"/>
          </a:p>
        </p:txBody>
      </p:sp>
      <p:sp>
        <p:nvSpPr>
          <p:cNvPr id="4" name="Rectangle 3"/>
          <p:cNvSpPr/>
          <p:nvPr/>
        </p:nvSpPr>
        <p:spPr>
          <a:xfrm>
            <a:off x="838200" y="2017650"/>
            <a:ext cx="10515600" cy="3004733"/>
          </a:xfrm>
          <a:prstGeom prst="rect">
            <a:avLst/>
          </a:prstGeom>
        </p:spPr>
        <p:txBody>
          <a:bodyPr wrap="square">
            <a:spAutoFit/>
          </a:bodyPr>
          <a:lstStyle/>
          <a:p>
            <a:pPr lvl="0" algn="ctr">
              <a:lnSpc>
                <a:spcPct val="106000"/>
              </a:lnSpc>
              <a:spcAft>
                <a:spcPts val="800"/>
              </a:spcAft>
            </a:pPr>
            <a:r>
              <a:rPr lang="en-GB" sz="3000" dirty="0">
                <a:latin typeface="Arial" panose="020B0604020202020204" pitchFamily="34" charset="0"/>
                <a:ea typeface="Calibri" panose="020F0502020204030204" pitchFamily="34" charset="0"/>
                <a:cs typeface="Times New Roman" panose="02020603050405020304" pitchFamily="18" charset="0"/>
              </a:rPr>
              <a:t>Eccleston C, Blyth FM, Dear BF, Fisher EA, Keefe FJ, Lynch ME, Palermo TM, Reid MC, Williams </a:t>
            </a:r>
            <a:r>
              <a:rPr lang="en-GB" sz="3000" err="1">
                <a:latin typeface="Arial" panose="020B0604020202020204" pitchFamily="34" charset="0"/>
                <a:ea typeface="Calibri" panose="020F0502020204030204" pitchFamily="34" charset="0"/>
                <a:cs typeface="Times New Roman" panose="02020603050405020304" pitchFamily="18" charset="0"/>
              </a:rPr>
              <a:t>AC</a:t>
            </a:r>
            <a:r>
              <a:rPr lang="en-GB" sz="3000" smtClean="0">
                <a:latin typeface="Arial" panose="020B0604020202020204" pitchFamily="34" charset="0"/>
                <a:ea typeface="Calibri" panose="020F0502020204030204" pitchFamily="34" charset="0"/>
                <a:cs typeface="Times New Roman" panose="02020603050405020304" pitchFamily="18" charset="0"/>
              </a:rPr>
              <a:t>. Managing </a:t>
            </a:r>
            <a:r>
              <a:rPr lang="en-GB" sz="3000" dirty="0">
                <a:latin typeface="Arial" panose="020B0604020202020204" pitchFamily="34" charset="0"/>
                <a:ea typeface="Calibri" panose="020F0502020204030204" pitchFamily="34" charset="0"/>
                <a:cs typeface="Times New Roman" panose="02020603050405020304" pitchFamily="18" charset="0"/>
              </a:rPr>
              <a:t>patients with chronic pain during the COVID-19 outbreak: considerations for the rapid introduction of remotely supported (e-health) pain management services. </a:t>
            </a:r>
            <a:r>
              <a:rPr lang="en-GB" sz="3000" u="sng" dirty="0">
                <a:latin typeface="Arial" panose="020B0604020202020204" pitchFamily="34" charset="0"/>
                <a:ea typeface="Calibri" panose="020F0502020204030204" pitchFamily="34" charset="0"/>
                <a:cs typeface="Times New Roman" panose="02020603050405020304" pitchFamily="18" charset="0"/>
              </a:rPr>
              <a:t>Pain</a:t>
            </a:r>
            <a:r>
              <a:rPr lang="en-GB" sz="3000" dirty="0">
                <a:latin typeface="Arial" panose="020B0604020202020204" pitchFamily="34" charset="0"/>
                <a:ea typeface="Calibri" panose="020F0502020204030204" pitchFamily="34" charset="0"/>
                <a:cs typeface="Times New Roman" panose="02020603050405020304" pitchFamily="18" charset="0"/>
              </a:rPr>
              <a:t>, 2020; 161 (5): 889-893.</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105306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DCF1-225B-3A47-975D-729C4EC8C96D}"/>
              </a:ext>
            </a:extLst>
          </p:cNvPr>
          <p:cNvSpPr>
            <a:spLocks noGrp="1"/>
          </p:cNvSpPr>
          <p:nvPr>
            <p:ph type="title"/>
          </p:nvPr>
        </p:nvSpPr>
        <p:spPr/>
        <p:txBody>
          <a:bodyPr/>
          <a:lstStyle/>
          <a:p>
            <a:r>
              <a:rPr lang="en-US" dirty="0"/>
              <a:t>COVID-19</a:t>
            </a:r>
          </a:p>
        </p:txBody>
      </p:sp>
      <p:sp>
        <p:nvSpPr>
          <p:cNvPr id="3" name="Content Placeholder 2">
            <a:extLst>
              <a:ext uri="{FF2B5EF4-FFF2-40B4-BE49-F238E27FC236}">
                <a16:creationId xmlns:a16="http://schemas.microsoft.com/office/drawing/2014/main" id="{7C853D46-A299-C04F-85E8-5AE515CCD3D0}"/>
              </a:ext>
            </a:extLst>
          </p:cNvPr>
          <p:cNvSpPr>
            <a:spLocks noGrp="1"/>
          </p:cNvSpPr>
          <p:nvPr>
            <p:ph idx="1"/>
          </p:nvPr>
        </p:nvSpPr>
        <p:spPr/>
        <p:txBody>
          <a:bodyPr/>
          <a:lstStyle/>
          <a:p>
            <a:r>
              <a:rPr lang="en-US" dirty="0"/>
              <a:t>COVID-19 is a global healthcare pandemic, impacting most countries across the world, economies, work, and school. </a:t>
            </a:r>
          </a:p>
          <a:p>
            <a:r>
              <a:rPr lang="en-US" dirty="0"/>
              <a:t>Healthcare is abruptly changing due to COVID-19.</a:t>
            </a:r>
          </a:p>
          <a:p>
            <a:r>
              <a:rPr lang="en-US" dirty="0"/>
              <a:t>Elective, routine, and non-emergency healthcare have stopped.</a:t>
            </a:r>
          </a:p>
          <a:p>
            <a:r>
              <a:rPr lang="en-US" dirty="0"/>
              <a:t>Pain clinics have stopped or are severely reduced in capacity: </a:t>
            </a:r>
          </a:p>
          <a:p>
            <a:pPr lvl="1"/>
            <a:r>
              <a:rPr lang="en-US" dirty="0"/>
              <a:t> Healthcare professionals are being redeployed </a:t>
            </a:r>
          </a:p>
          <a:p>
            <a:pPr lvl="1"/>
            <a:r>
              <a:rPr lang="en-US" dirty="0"/>
              <a:t>Patients are being encouraged to ’socially distance’, particularly away from hospitals.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322738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D70E-1C37-404D-8934-41AB93EC9425}"/>
              </a:ext>
            </a:extLst>
          </p:cNvPr>
          <p:cNvSpPr>
            <a:spLocks noGrp="1"/>
          </p:cNvSpPr>
          <p:nvPr>
            <p:ph type="title"/>
          </p:nvPr>
        </p:nvSpPr>
        <p:spPr/>
        <p:txBody>
          <a:bodyPr/>
          <a:lstStyle/>
          <a:p>
            <a:r>
              <a:rPr lang="en-US" dirty="0"/>
              <a:t>The public health consequences</a:t>
            </a:r>
          </a:p>
        </p:txBody>
      </p:sp>
      <p:sp>
        <p:nvSpPr>
          <p:cNvPr id="3" name="Content Placeholder 2">
            <a:extLst>
              <a:ext uri="{FF2B5EF4-FFF2-40B4-BE49-F238E27FC236}">
                <a16:creationId xmlns:a16="http://schemas.microsoft.com/office/drawing/2014/main" id="{0768DE29-23AB-114E-8884-F646EE28F2F4}"/>
              </a:ext>
            </a:extLst>
          </p:cNvPr>
          <p:cNvSpPr>
            <a:spLocks noGrp="1"/>
          </p:cNvSpPr>
          <p:nvPr>
            <p:ph idx="1"/>
          </p:nvPr>
        </p:nvSpPr>
        <p:spPr/>
        <p:txBody>
          <a:bodyPr/>
          <a:lstStyle/>
          <a:p>
            <a:r>
              <a:rPr lang="en-US" dirty="0"/>
              <a:t>People will be more susceptible to contracting the virus who are: </a:t>
            </a:r>
          </a:p>
          <a:p>
            <a:pPr lvl="1"/>
            <a:r>
              <a:rPr lang="en-US" dirty="0"/>
              <a:t>Older age</a:t>
            </a:r>
          </a:p>
          <a:p>
            <a:pPr lvl="1"/>
            <a:r>
              <a:rPr lang="en-US" dirty="0"/>
              <a:t>Lower SES</a:t>
            </a:r>
          </a:p>
          <a:p>
            <a:pPr lvl="1"/>
            <a:r>
              <a:rPr lang="en-US" dirty="0"/>
              <a:t>Smokers</a:t>
            </a:r>
          </a:p>
          <a:p>
            <a:pPr lvl="1"/>
            <a:r>
              <a:rPr lang="en-US" dirty="0"/>
              <a:t>Have chronic healthcare condition</a:t>
            </a:r>
          </a:p>
          <a:p>
            <a:r>
              <a:rPr lang="en-US" dirty="0"/>
              <a:t>Patients with chronic pain are more likely to experience : </a:t>
            </a:r>
          </a:p>
          <a:p>
            <a:pPr lvl="1"/>
            <a:r>
              <a:rPr lang="en-US" dirty="0"/>
              <a:t>Higher incidence of COVID-19 infections</a:t>
            </a:r>
          </a:p>
          <a:p>
            <a:pPr lvl="1"/>
            <a:r>
              <a:rPr lang="en-US" dirty="0"/>
              <a:t>Greater disruption to usual healthcare access</a:t>
            </a:r>
          </a:p>
          <a:p>
            <a:pPr lvl="1"/>
            <a:r>
              <a:rPr lang="en-US" dirty="0"/>
              <a:t>Worse downstream consequences of abruptly altered healthcare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425570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76EC4-8425-9F42-A707-4681157F7120}"/>
              </a:ext>
            </a:extLst>
          </p:cNvPr>
          <p:cNvSpPr>
            <a:spLocks noGrp="1"/>
          </p:cNvSpPr>
          <p:nvPr>
            <p:ph type="title"/>
          </p:nvPr>
        </p:nvSpPr>
        <p:spPr/>
        <p:txBody>
          <a:bodyPr/>
          <a:lstStyle/>
          <a:p>
            <a:r>
              <a:rPr lang="en-US" dirty="0"/>
              <a:t>The consequences of not treating patients with pain </a:t>
            </a:r>
          </a:p>
        </p:txBody>
      </p:sp>
      <p:sp>
        <p:nvSpPr>
          <p:cNvPr id="3" name="Content Placeholder 2">
            <a:extLst>
              <a:ext uri="{FF2B5EF4-FFF2-40B4-BE49-F238E27FC236}">
                <a16:creationId xmlns:a16="http://schemas.microsoft.com/office/drawing/2014/main" id="{50405046-FC07-E84E-BB48-03A7E5EAFE46}"/>
              </a:ext>
            </a:extLst>
          </p:cNvPr>
          <p:cNvSpPr>
            <a:spLocks noGrp="1"/>
          </p:cNvSpPr>
          <p:nvPr>
            <p:ph idx="1"/>
          </p:nvPr>
        </p:nvSpPr>
        <p:spPr/>
        <p:txBody>
          <a:bodyPr/>
          <a:lstStyle/>
          <a:p>
            <a:r>
              <a:rPr lang="en-US" dirty="0"/>
              <a:t>People rarely spontaneously recover from chronic pain.</a:t>
            </a:r>
          </a:p>
          <a:p>
            <a:r>
              <a:rPr lang="en-US" dirty="0"/>
              <a:t>Patients on waiting lists report severe levels of pain, disability, and depression, and a third of patients report suicidal thinking. </a:t>
            </a:r>
          </a:p>
          <a:p>
            <a:r>
              <a:rPr lang="en-US" dirty="0"/>
              <a:t>Children and adolescents also report high symptom burden when waiting for pain clinic evaluation. </a:t>
            </a:r>
          </a:p>
          <a:p>
            <a:r>
              <a:rPr lang="en-US" dirty="0"/>
              <a:t>Patients waiting longer than 6 months report declining health-related quality of life, increased pain, and depression.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44329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7388-8FF9-1142-8916-9043182BEF78}"/>
              </a:ext>
            </a:extLst>
          </p:cNvPr>
          <p:cNvSpPr>
            <a:spLocks noGrp="1"/>
          </p:cNvSpPr>
          <p:nvPr>
            <p:ph type="title"/>
          </p:nvPr>
        </p:nvSpPr>
        <p:spPr/>
        <p:txBody>
          <a:bodyPr/>
          <a:lstStyle/>
          <a:p>
            <a:r>
              <a:rPr lang="en-US" dirty="0"/>
              <a:t>Options for remote assessment and management</a:t>
            </a:r>
          </a:p>
        </p:txBody>
      </p:sp>
      <p:sp>
        <p:nvSpPr>
          <p:cNvPr id="3" name="Content Placeholder 2">
            <a:extLst>
              <a:ext uri="{FF2B5EF4-FFF2-40B4-BE49-F238E27FC236}">
                <a16:creationId xmlns:a16="http://schemas.microsoft.com/office/drawing/2014/main" id="{F0611F84-F89E-6F46-93D2-9AEA463F2FCC}"/>
              </a:ext>
            </a:extLst>
          </p:cNvPr>
          <p:cNvSpPr>
            <a:spLocks noGrp="1"/>
          </p:cNvSpPr>
          <p:nvPr>
            <p:ph idx="1"/>
          </p:nvPr>
        </p:nvSpPr>
        <p:spPr/>
        <p:txBody>
          <a:bodyPr/>
          <a:lstStyle/>
          <a:p>
            <a:r>
              <a:rPr lang="en-US" dirty="0"/>
              <a:t>Technology provides access to many and can be scalable.  </a:t>
            </a:r>
          </a:p>
          <a:p>
            <a:r>
              <a:rPr lang="en-US" dirty="0"/>
              <a:t>Telephones are inexpensive and pervasive technology. </a:t>
            </a:r>
          </a:p>
          <a:p>
            <a:r>
              <a:rPr lang="en-US" dirty="0"/>
              <a:t>Short-Message-Services (i.e., text messages) and video-conferencing are used worldwide and are similar to traditional care. </a:t>
            </a:r>
          </a:p>
          <a:p>
            <a:r>
              <a:rPr lang="en-US" dirty="0"/>
              <a:t>Assessment can take place using mobile phones and camera technology, or web-based systems e.g., CHOIR or PAIN OUT. </a:t>
            </a:r>
          </a:p>
          <a:p>
            <a:r>
              <a:rPr lang="en-US" dirty="0"/>
              <a:t>Self-management can be accessed through the internet, email, computers, or smart phones.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85289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F2802-24A2-BF43-AA2F-3C9F95CDAB4C}"/>
              </a:ext>
            </a:extLst>
          </p:cNvPr>
          <p:cNvSpPr>
            <a:spLocks noGrp="1"/>
          </p:cNvSpPr>
          <p:nvPr>
            <p:ph type="title"/>
          </p:nvPr>
        </p:nvSpPr>
        <p:spPr/>
        <p:txBody>
          <a:bodyPr/>
          <a:lstStyle/>
          <a:p>
            <a:r>
              <a:rPr lang="en-US" dirty="0"/>
              <a:t>Evidence supporting remote therapies</a:t>
            </a:r>
          </a:p>
        </p:txBody>
      </p:sp>
      <p:sp>
        <p:nvSpPr>
          <p:cNvPr id="3" name="Content Placeholder 2">
            <a:extLst>
              <a:ext uri="{FF2B5EF4-FFF2-40B4-BE49-F238E27FC236}">
                <a16:creationId xmlns:a16="http://schemas.microsoft.com/office/drawing/2014/main" id="{3CC3C44A-1575-8A4A-97E9-815759BEC12D}"/>
              </a:ext>
            </a:extLst>
          </p:cNvPr>
          <p:cNvSpPr>
            <a:spLocks noGrp="1"/>
          </p:cNvSpPr>
          <p:nvPr>
            <p:ph idx="1"/>
          </p:nvPr>
        </p:nvSpPr>
        <p:spPr/>
        <p:txBody>
          <a:bodyPr>
            <a:normAutofit lnSpcReduction="10000"/>
          </a:bodyPr>
          <a:lstStyle/>
          <a:p>
            <a:r>
              <a:rPr lang="en-US" dirty="0"/>
              <a:t>Most evidence for remote therapies have focused on internet-delivered psychological interventions. </a:t>
            </a:r>
          </a:p>
          <a:p>
            <a:r>
              <a:rPr lang="en-US" dirty="0"/>
              <a:t>Meta-analyses have shown small beneficial outcomes for reducing pain in the short-term in children. </a:t>
            </a:r>
          </a:p>
          <a:p>
            <a:r>
              <a:rPr lang="en-US" dirty="0"/>
              <a:t>For adults, meta-analyses show small to moderate reductions in pain, disability and distress compared to control, and similar to face-to-face interventions. </a:t>
            </a:r>
          </a:p>
          <a:p>
            <a:r>
              <a:rPr lang="en-US" dirty="0"/>
              <a:t>Overall the evidence is promising in helping patients manage their pain remote from the therapist, but there are some unknowns (e.g., adverse events, dropouts can be large, understanding who doesn’t engage in treatments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73945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9335-3534-4E45-86AB-288ABFBCADE5}"/>
              </a:ext>
            </a:extLst>
          </p:cNvPr>
          <p:cNvSpPr>
            <a:spLocks noGrp="1"/>
          </p:cNvSpPr>
          <p:nvPr>
            <p:ph type="title"/>
          </p:nvPr>
        </p:nvSpPr>
        <p:spPr/>
        <p:txBody>
          <a:bodyPr/>
          <a:lstStyle/>
          <a:p>
            <a:r>
              <a:rPr lang="en-US" dirty="0"/>
              <a:t>Practical recommendations for introducing remotely supported pain management</a:t>
            </a:r>
          </a:p>
        </p:txBody>
      </p:sp>
      <p:sp>
        <p:nvSpPr>
          <p:cNvPr id="3" name="Content Placeholder 2">
            <a:extLst>
              <a:ext uri="{FF2B5EF4-FFF2-40B4-BE49-F238E27FC236}">
                <a16:creationId xmlns:a16="http://schemas.microsoft.com/office/drawing/2014/main" id="{B9B5887C-8E84-F04A-8DFC-FFB282C7F616}"/>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Get to know your technology options</a:t>
            </a:r>
          </a:p>
          <a:p>
            <a:pPr marL="514350" indent="-514350">
              <a:buFont typeface="+mj-lt"/>
              <a:buAutoNum type="arabicPeriod"/>
            </a:pPr>
            <a:r>
              <a:rPr lang="en-US" dirty="0"/>
              <a:t>Technical problems are ok, but show your problem-solving</a:t>
            </a:r>
          </a:p>
          <a:p>
            <a:pPr marL="514350" indent="-514350">
              <a:buFont typeface="+mj-lt"/>
              <a:buAutoNum type="arabicPeriod"/>
            </a:pPr>
            <a:r>
              <a:rPr lang="en-US" dirty="0"/>
              <a:t>Schedule your appointments when there are no distractions for you or the patient</a:t>
            </a:r>
          </a:p>
          <a:p>
            <a:pPr marL="514350" indent="-514350">
              <a:buFont typeface="+mj-lt"/>
              <a:buAutoNum type="arabicPeriod"/>
            </a:pPr>
            <a:r>
              <a:rPr lang="en-US" dirty="0"/>
              <a:t>Plan and use complementary resources</a:t>
            </a:r>
          </a:p>
          <a:p>
            <a:pPr marL="514350" indent="-514350">
              <a:buFont typeface="+mj-lt"/>
              <a:buAutoNum type="arabicPeriod"/>
            </a:pPr>
            <a:r>
              <a:rPr lang="en-US" dirty="0"/>
              <a:t>Reinforce positives</a:t>
            </a:r>
          </a:p>
          <a:p>
            <a:pPr marL="514350" indent="-514350">
              <a:buFont typeface="+mj-lt"/>
              <a:buAutoNum type="arabicPeriod"/>
            </a:pPr>
            <a:r>
              <a:rPr lang="en-US" dirty="0"/>
              <a:t>Problem solve and integrate self-help activities</a:t>
            </a:r>
          </a:p>
          <a:p>
            <a:pPr marL="514350" indent="-514350">
              <a:buFont typeface="+mj-lt"/>
              <a:buAutoNum type="arabicPeriod"/>
            </a:pPr>
            <a:r>
              <a:rPr lang="en-US" dirty="0"/>
              <a:t>Use experiential learning</a:t>
            </a:r>
          </a:p>
          <a:p>
            <a:pPr marL="514350" indent="-514350">
              <a:buFont typeface="+mj-lt"/>
              <a:buAutoNum type="arabicPeriod"/>
            </a:pPr>
            <a:r>
              <a:rPr lang="en-US" dirty="0"/>
              <a:t>Set goals</a:t>
            </a:r>
          </a:p>
          <a:p>
            <a:pPr marL="514350" indent="-514350">
              <a:buFont typeface="+mj-lt"/>
              <a:buAutoNum type="arabicPeriod"/>
            </a:pPr>
            <a:r>
              <a:rPr lang="en-US" dirty="0"/>
              <a:t>Remember the context your patient is living in</a:t>
            </a:r>
          </a:p>
          <a:p>
            <a:pPr marL="514350" indent="-514350">
              <a:buFont typeface="+mj-lt"/>
              <a:buAutoNum type="arabicPeriod"/>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76161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0DEB3-9CDB-DB4E-9507-2BBF581644B7}"/>
              </a:ext>
            </a:extLst>
          </p:cNvPr>
          <p:cNvSpPr>
            <a:spLocks noGrp="1"/>
          </p:cNvSpPr>
          <p:nvPr>
            <p:ph type="title"/>
          </p:nvPr>
        </p:nvSpPr>
        <p:spPr/>
        <p:txBody>
          <a:bodyPr/>
          <a:lstStyle/>
          <a:p>
            <a:r>
              <a:rPr lang="en-US" dirty="0"/>
              <a:t>Research priorities</a:t>
            </a:r>
          </a:p>
        </p:txBody>
      </p:sp>
      <p:sp>
        <p:nvSpPr>
          <p:cNvPr id="3" name="Content Placeholder 2">
            <a:extLst>
              <a:ext uri="{FF2B5EF4-FFF2-40B4-BE49-F238E27FC236}">
                <a16:creationId xmlns:a16="http://schemas.microsoft.com/office/drawing/2014/main" id="{B294AB94-1597-BA4D-BEFF-E296613C74DA}"/>
              </a:ext>
            </a:extLst>
          </p:cNvPr>
          <p:cNvSpPr>
            <a:spLocks noGrp="1"/>
          </p:cNvSpPr>
          <p:nvPr>
            <p:ph idx="1"/>
          </p:nvPr>
        </p:nvSpPr>
        <p:spPr/>
        <p:txBody>
          <a:bodyPr/>
          <a:lstStyle/>
          <a:p>
            <a:r>
              <a:rPr lang="en-US" dirty="0"/>
              <a:t>There are many research priorities for this area, here are a few: </a:t>
            </a:r>
          </a:p>
          <a:p>
            <a:r>
              <a:rPr lang="en-US" dirty="0"/>
              <a:t>We need to translational research on how behavioral science can be used effectively in remotely supported services. </a:t>
            </a:r>
          </a:p>
          <a:p>
            <a:r>
              <a:rPr lang="en-US" dirty="0"/>
              <a:t>Determine moderators and mediators of treatments, who they work for, and how to retain patients in treatments. </a:t>
            </a:r>
          </a:p>
          <a:p>
            <a:r>
              <a:rPr lang="en-US" dirty="0"/>
              <a:t>Development and exploration of business models to support the financial provision of remote treatments. </a:t>
            </a:r>
          </a:p>
          <a:p>
            <a:r>
              <a:rPr lang="en-US" dirty="0"/>
              <a:t>Health economic studies on costs and benefits.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904" y="6312909"/>
            <a:ext cx="1530566" cy="417739"/>
          </a:xfrm>
          <a:prstGeom prst="rect">
            <a:avLst/>
          </a:prstGeom>
        </p:spPr>
      </p:pic>
    </p:spTree>
    <p:extLst>
      <p:ext uri="{BB962C8B-B14F-4D97-AF65-F5344CB8AC3E}">
        <p14:creationId xmlns:p14="http://schemas.microsoft.com/office/powerpoint/2010/main" val="2721434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668</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Managing patients with chronic pain during the Covid-19 outbreak: considerations for the rapid introduction of remotely supported (e-health) pain management services</vt:lpstr>
      <vt:lpstr>Citation</vt:lpstr>
      <vt:lpstr>COVID-19</vt:lpstr>
      <vt:lpstr>The public health consequences</vt:lpstr>
      <vt:lpstr>The consequences of not treating patients with pain </vt:lpstr>
      <vt:lpstr>Options for remote assessment and management</vt:lpstr>
      <vt:lpstr>Evidence supporting remote therapies</vt:lpstr>
      <vt:lpstr>Practical recommendations for introducing remotely supported pain management</vt:lpstr>
      <vt:lpstr>Research priorities</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patients with chronic pain during the Covid-19 outbreak: considerations for the rapid introduction of remotely supported (e-health) pain management services</dc:title>
  <dc:creator>Emma Fisher</dc:creator>
  <cp:lastModifiedBy>Christopher Eccleston</cp:lastModifiedBy>
  <cp:revision>12</cp:revision>
  <dcterms:created xsi:type="dcterms:W3CDTF">2020-04-09T10:21:58Z</dcterms:created>
  <dcterms:modified xsi:type="dcterms:W3CDTF">2020-04-20T07:09:22Z</dcterms:modified>
</cp:coreProperties>
</file>