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2" r:id="rId1"/>
  </p:sldMasterIdLst>
  <p:notesMasterIdLst>
    <p:notesMasterId r:id="rId13"/>
  </p:notesMasterIdLst>
  <p:handoutMasterIdLst>
    <p:handoutMasterId r:id="rId14"/>
  </p:handoutMasterIdLst>
  <p:sldIdLst>
    <p:sldId id="489" r:id="rId2"/>
    <p:sldId id="490" r:id="rId3"/>
    <p:sldId id="492" r:id="rId4"/>
    <p:sldId id="491" r:id="rId5"/>
    <p:sldId id="493" r:id="rId6"/>
    <p:sldId id="494" r:id="rId7"/>
    <p:sldId id="497" r:id="rId8"/>
    <p:sldId id="495" r:id="rId9"/>
    <p:sldId id="496" r:id="rId10"/>
    <p:sldId id="498" r:id="rId11"/>
    <p:sldId id="499" r:id="rId12"/>
  </p:sldIdLst>
  <p:sldSz cx="9144000" cy="6858000" type="screen4x3"/>
  <p:notesSz cx="6883400" cy="10033000"/>
  <p:custDataLst>
    <p:tags r:id="rId1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D4D6DC"/>
    <a:srgbClr val="669ACC"/>
    <a:srgbClr val="95C20D"/>
    <a:srgbClr val="000000"/>
    <a:srgbClr val="FF0000"/>
    <a:srgbClr val="FFFFCC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745" autoAdjust="0"/>
    <p:restoredTop sz="77620" autoAdjust="0"/>
  </p:normalViewPr>
  <p:slideViewPr>
    <p:cSldViewPr snapToGrid="0" snapToObjects="1">
      <p:cViewPr varScale="1">
        <p:scale>
          <a:sx n="95" d="100"/>
          <a:sy n="95" d="100"/>
        </p:scale>
        <p:origin x="-1744" y="-112"/>
      </p:cViewPr>
      <p:guideLst>
        <p:guide orient="horz" pos="2160"/>
        <p:guide orient="horz" pos="795"/>
        <p:guide orient="horz" pos="3952"/>
        <p:guide pos="2880"/>
        <p:guide pos="181"/>
        <p:guide pos="55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l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r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97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l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297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r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4929659-A08C-4EC0-BDFC-562AE9F84E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1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l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r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7263"/>
            <a:ext cx="5505450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l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5297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r" defTabSz="946027">
              <a:spcBef>
                <a:spcPct val="0"/>
              </a:spcBef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0FB2AF3-323D-4A31-BF85-5F79F9604FD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8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3238500" y="0"/>
            <a:ext cx="5905500" cy="6858000"/>
          </a:xfrm>
          <a:prstGeom prst="rect">
            <a:avLst/>
          </a:prstGeom>
          <a:gradFill flip="none" rotWithShape="1">
            <a:gsLst>
              <a:gs pos="49000">
                <a:srgbClr val="D6DEE1"/>
              </a:gs>
              <a:gs pos="100000">
                <a:srgbClr val="FFFFFF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3238500" y="4572000"/>
            <a:ext cx="5905500" cy="900113"/>
          </a:xfrm>
          <a:prstGeom prst="rect">
            <a:avLst/>
          </a:prstGeom>
          <a:solidFill>
            <a:srgbClr val="FBF2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3238500" y="0"/>
            <a:ext cx="0" cy="6858000"/>
          </a:xfrm>
          <a:prstGeom prst="line">
            <a:avLst/>
          </a:prstGeom>
          <a:noFill/>
          <a:ln w="12700">
            <a:solidFill>
              <a:srgbClr val="3D646E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00213"/>
            <a:ext cx="28495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8429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3349625" y="836613"/>
            <a:ext cx="5472113" cy="3529012"/>
          </a:xfrm>
          <a:extLst/>
        </p:spPr>
        <p:txBody>
          <a:bodyPr lIns="91440" tIns="45720" rIns="91440" bIns="45720" anchor="ctr"/>
          <a:lstStyle>
            <a:lvl1pPr>
              <a:defRPr smtClean="0"/>
            </a:lvl1pPr>
          </a:lstStyle>
          <a:p>
            <a:pPr lvl="0"/>
            <a:r>
              <a:rPr lang="en-GB" noProof="0" smtClean="0"/>
              <a:t>Titelmasterformat durch Klicken bearbeiten</a:t>
            </a:r>
          </a:p>
        </p:txBody>
      </p:sp>
      <p:sp>
        <p:nvSpPr>
          <p:cNvPr id="210843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49625" y="4581525"/>
            <a:ext cx="5473700" cy="863600"/>
          </a:xfrm>
          <a:extLst/>
        </p:spPr>
        <p:txBody>
          <a:bodyPr lIns="91440" tIns="45720" rIns="91440" bIns="45720"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GB" noProof="0" smtClean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80400" cy="1079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1412875"/>
            <a:ext cx="8280400" cy="4833938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80400" cy="1079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48339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9750" y="188913"/>
            <a:ext cx="8280400" cy="60579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8421688" y="866775"/>
            <a:ext cx="722312" cy="207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80400" cy="1079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750" y="1412875"/>
            <a:ext cx="4064000" cy="48339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756150" y="1412875"/>
            <a:ext cx="4064000" cy="4833938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88913"/>
            <a:ext cx="8280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12875"/>
            <a:ext cx="8280400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6323013"/>
            <a:ext cx="6172200" cy="539750"/>
          </a:xfrm>
          <a:prstGeom prst="rect">
            <a:avLst/>
          </a:prstGeom>
          <a:gradFill flip="none" rotWithShape="1">
            <a:gsLst>
              <a:gs pos="72000">
                <a:srgbClr val="D5DDDE"/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24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6348413"/>
            <a:ext cx="9144000" cy="0"/>
          </a:xfrm>
          <a:prstGeom prst="line">
            <a:avLst/>
          </a:prstGeom>
          <a:noFill/>
          <a:ln w="12700">
            <a:solidFill>
              <a:srgbClr val="3D646E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sz="2400">
              <a:solidFill>
                <a:srgbClr val="000000"/>
              </a:solidFill>
              <a:latin typeface="Arial" pitchFamily="-65" charset="0"/>
              <a:ea typeface="+mn-ea"/>
              <a:cs typeface="+mn-cs"/>
            </a:endParaRPr>
          </a:p>
        </p:txBody>
      </p:sp>
      <p:pic>
        <p:nvPicPr>
          <p:cNvPr id="1030" name="Picture 2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42313" y="0"/>
            <a:ext cx="8016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1" r:id="rId2"/>
    <p:sldLayoutId id="2147484692" r:id="rId3"/>
    <p:sldLayoutId id="2147484693" r:id="rId4"/>
    <p:sldLayoutId id="2147484694" r:id="rId5"/>
    <p:sldLayoutId id="2147484696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/>
          <a:cs typeface="ＭＳ Ｐゴシック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/>
          <a:cs typeface="ＭＳ Ｐゴシック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/>
          <a:cs typeface="ＭＳ Ｐゴシック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696969"/>
          </a:solidFill>
          <a:latin typeface="Arial Black" pitchFamily="34" charset="0"/>
          <a:ea typeface="ＭＳ Ｐゴシック"/>
          <a:cs typeface="ＭＳ Ｐゴシック"/>
        </a:defRPr>
      </a:lvl9pPr>
    </p:titleStyle>
    <p:bodyStyle>
      <a:lvl1pPr marL="188913" indent="-1889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4675" indent="-195263" algn="l" rtl="0" eaLnBrk="0" fontAlgn="base" hangingPunct="0">
        <a:spcBef>
          <a:spcPct val="20000"/>
        </a:spcBef>
        <a:spcAft>
          <a:spcPct val="0"/>
        </a:spcAft>
        <a:buClr>
          <a:srgbClr val="FBF24D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952500" indent="-187325" algn="l" rtl="0" eaLnBrk="0" fontAlgn="base" hangingPunct="0">
        <a:spcBef>
          <a:spcPct val="20000"/>
        </a:spcBef>
        <a:spcAft>
          <a:spcPct val="0"/>
        </a:spcAft>
        <a:buClr>
          <a:srgbClr val="FBF24D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330325" indent="-1873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1716088" indent="-1952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173288" indent="-1952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630488" indent="-1952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087688" indent="-1952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544888" indent="-19526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GB" dirty="0" smtClean="0">
                <a:ea typeface="ＭＳ Ｐゴシック"/>
              </a:rPr>
              <a:t>EDUCATION  &amp; RESEARCH</a:t>
            </a:r>
            <a:br>
              <a:rPr lang="en-GB" dirty="0" smtClean="0">
                <a:ea typeface="ＭＳ Ｐゴシック"/>
              </a:rPr>
            </a:br>
            <a:r>
              <a:rPr lang="en-GB" dirty="0">
                <a:ea typeface="ＭＳ Ｐゴシック"/>
              </a:rPr>
              <a:t/>
            </a:r>
            <a:br>
              <a:rPr lang="en-GB" dirty="0">
                <a:ea typeface="ＭＳ Ｐゴシック"/>
              </a:rPr>
            </a:br>
            <a:r>
              <a:rPr lang="en-GB" dirty="0" smtClean="0">
                <a:ea typeface="ＭＳ Ｐゴシック"/>
              </a:rPr>
              <a:t>Deliverables: </a:t>
            </a:r>
            <a:br>
              <a:rPr lang="en-GB" dirty="0" smtClean="0">
                <a:ea typeface="ＭＳ Ｐゴシック"/>
              </a:rPr>
            </a:br>
            <a:r>
              <a:rPr lang="en-GB" dirty="0" smtClean="0">
                <a:ea typeface="ＭＳ Ｐゴシック"/>
              </a:rPr>
              <a:t>not </a:t>
            </a:r>
            <a:r>
              <a:rPr lang="en-GB" smtClean="0">
                <a:ea typeface="ＭＳ Ｐゴシック"/>
              </a:rPr>
              <a:t>all delivered yet!</a:t>
            </a:r>
            <a:endParaRPr lang="en-GB" dirty="0">
              <a:ea typeface="ＭＳ Ｐゴシック"/>
            </a:endParaRPr>
          </a:p>
        </p:txBody>
      </p:sp>
      <p:sp>
        <p:nvSpPr>
          <p:cNvPr id="4099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err="1" smtClean="0">
                <a:ea typeface="ＭＳ Ｐゴシック"/>
              </a:rPr>
              <a:t>Prof.dr.K.C.P</a:t>
            </a:r>
            <a:r>
              <a:rPr lang="en-GB" dirty="0" smtClean="0">
                <a:ea typeface="ＭＳ Ｐゴシック"/>
              </a:rPr>
              <a:t>. Vissers, MD, PhD, FIPP</a:t>
            </a:r>
          </a:p>
          <a:p>
            <a:r>
              <a:rPr lang="en-GB" dirty="0" smtClean="0">
                <a:ea typeface="ＭＳ Ｐゴシック"/>
              </a:rPr>
              <a:t>Subcommittee on Education EFIC</a:t>
            </a:r>
            <a:endParaRPr lang="en-GB" dirty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To be realized: </a:t>
            </a:r>
          </a:p>
          <a:p>
            <a:endParaRPr lang="en-US" dirty="0" smtClean="0"/>
          </a:p>
          <a:p>
            <a:r>
              <a:rPr lang="en-US" dirty="0" smtClean="0"/>
              <a:t> EFIC Research program (including research planning) </a:t>
            </a:r>
          </a:p>
          <a:p>
            <a:endParaRPr lang="en-US" dirty="0" smtClean="0"/>
          </a:p>
          <a:p>
            <a:r>
              <a:rPr lang="en-US" dirty="0" smtClean="0"/>
              <a:t> European Research Institute for overview, coordination</a:t>
            </a:r>
          </a:p>
          <a:p>
            <a:endParaRPr lang="en-US" dirty="0" smtClean="0"/>
          </a:p>
          <a:p>
            <a:r>
              <a:rPr lang="en-US" dirty="0" smtClean="0"/>
              <a:t> European Observatory on Pain</a:t>
            </a:r>
          </a:p>
          <a:p>
            <a:endParaRPr lang="en-US" dirty="0" smtClean="0"/>
          </a:p>
          <a:p>
            <a:r>
              <a:rPr lang="en-US" dirty="0" smtClean="0"/>
              <a:t> European outcome, structure &amp; process indicators</a:t>
            </a:r>
          </a:p>
          <a:p>
            <a:endParaRPr lang="en-US" dirty="0" smtClean="0"/>
          </a:p>
          <a:p>
            <a:r>
              <a:rPr lang="en-US" dirty="0" smtClean="0"/>
              <a:t> stable funds, donations &amp; Grants!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Conclusions: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lot has been done, but also a lot has to be done in the near future </a:t>
            </a:r>
          </a:p>
          <a:p>
            <a:endParaRPr lang="en-US" dirty="0" smtClean="0"/>
          </a:p>
          <a:p>
            <a:r>
              <a:rPr lang="en-US" dirty="0" smtClean="0"/>
              <a:t> Pain and SIP on the agenda of all national and international institutions</a:t>
            </a:r>
          </a:p>
          <a:p>
            <a:endParaRPr lang="en-US" dirty="0" smtClean="0"/>
          </a:p>
          <a:p>
            <a:r>
              <a:rPr lang="en-US" dirty="0" smtClean="0"/>
              <a:t> Pain should be considered as a major health problem for society impacting high costs </a:t>
            </a:r>
          </a:p>
          <a:p>
            <a:endParaRPr lang="en-US" dirty="0" smtClean="0"/>
          </a:p>
          <a:p>
            <a:r>
              <a:rPr lang="en-US" dirty="0" smtClean="0"/>
              <a:t> A high need for stability in funding for R &amp; E &amp; Pain care</a:t>
            </a:r>
          </a:p>
          <a:p>
            <a:endParaRPr lang="en-US" dirty="0" smtClean="0"/>
          </a:p>
          <a:p>
            <a:r>
              <a:rPr lang="en-US" dirty="0" smtClean="0"/>
              <a:t> Implementation of pain education in Academic and professional </a:t>
            </a:r>
            <a:r>
              <a:rPr lang="en-US" dirty="0" err="1" smtClean="0"/>
              <a:t>organisations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ea typeface="ＭＳ Ｐゴシック"/>
              </a:rPr>
              <a:t/>
            </a:r>
            <a:br>
              <a:rPr lang="nl-NL" dirty="0" smtClean="0">
                <a:ea typeface="ＭＳ Ｐゴシック"/>
              </a:rPr>
            </a:br>
            <a:r>
              <a:rPr lang="nl-NL" dirty="0" smtClean="0">
                <a:ea typeface="ＭＳ Ｐゴシック"/>
              </a:rPr>
              <a:t>Workshop 4: 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12875"/>
            <a:ext cx="8978900" cy="4833938"/>
          </a:xfrm>
        </p:spPr>
        <p:txBody>
          <a:bodyPr/>
          <a:lstStyle/>
          <a:p>
            <a:pPr algn="ctr"/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(</a:t>
            </a:r>
            <a:r>
              <a:rPr lang="nl-NL" sz="2400" dirty="0" err="1" smtClean="0">
                <a:solidFill>
                  <a:srgbClr val="0000FF"/>
                </a:solidFill>
                <a:latin typeface="+mj-lt"/>
                <a:ea typeface="ＭＳ Ｐゴシック"/>
              </a:rPr>
              <a:t>PanEuropean</a:t>
            </a:r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) </a:t>
            </a:r>
            <a:r>
              <a:rPr lang="nl-NL" sz="2400" dirty="0" err="1" smtClean="0">
                <a:solidFill>
                  <a:srgbClr val="0000FF"/>
                </a:solidFill>
                <a:latin typeface="+mj-lt"/>
                <a:ea typeface="ＭＳ Ｐゴシック"/>
              </a:rPr>
              <a:t>Benchmarking</a:t>
            </a:r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, </a:t>
            </a:r>
            <a:r>
              <a:rPr lang="nl-NL" sz="2400" dirty="0" err="1" smtClean="0">
                <a:solidFill>
                  <a:srgbClr val="0000FF"/>
                </a:solidFill>
                <a:latin typeface="+mj-lt"/>
                <a:ea typeface="ＭＳ Ｐゴシック"/>
              </a:rPr>
              <a:t>Education</a:t>
            </a:r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 and research programmes </a:t>
            </a:r>
            <a:r>
              <a:rPr lang="nl-NL" sz="2400" dirty="0" err="1" smtClean="0">
                <a:solidFill>
                  <a:srgbClr val="0000FF"/>
                </a:solidFill>
                <a:latin typeface="+mj-lt"/>
                <a:ea typeface="ＭＳ Ｐゴシック"/>
              </a:rPr>
              <a:t>on</a:t>
            </a:r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 pain management in the </a:t>
            </a:r>
            <a:r>
              <a:rPr lang="nl-NL" sz="2400" dirty="0" err="1" smtClean="0">
                <a:solidFill>
                  <a:srgbClr val="0000FF"/>
                </a:solidFill>
                <a:latin typeface="+mj-lt"/>
                <a:ea typeface="ＭＳ Ｐゴシック"/>
              </a:rPr>
              <a:t>European</a:t>
            </a:r>
            <a:r>
              <a:rPr lang="nl-NL" sz="2400" dirty="0" smtClean="0">
                <a:solidFill>
                  <a:srgbClr val="0000FF"/>
                </a:solidFill>
                <a:latin typeface="+mj-lt"/>
                <a:ea typeface="ＭＳ Ｐゴシック"/>
              </a:rPr>
              <a:t> Union</a:t>
            </a:r>
          </a:p>
          <a:p>
            <a:pPr algn="ctr"/>
            <a:endParaRPr lang="nl-NL" sz="2400" dirty="0" smtClean="0">
              <a:latin typeface="+mj-lt"/>
              <a:ea typeface="ＭＳ Ｐゴシック"/>
            </a:endParaRPr>
          </a:p>
          <a:p>
            <a:pPr lvl="1">
              <a:buFont typeface="Wingdings" pitchFamily="2" charset="2"/>
              <a:buChar char="q"/>
            </a:pP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priority</a:t>
            </a:r>
            <a:r>
              <a:rPr lang="nl-NL" sz="2200" dirty="0" smtClean="0">
                <a:latin typeface="+mj-lt"/>
                <a:ea typeface="ＭＳ Ｐゴシック"/>
              </a:rPr>
              <a:t> of the </a:t>
            </a:r>
            <a:r>
              <a:rPr lang="nl-NL" sz="2200" dirty="0" err="1" smtClean="0">
                <a:latin typeface="+mj-lt"/>
                <a:ea typeface="ＭＳ Ｐゴシック"/>
              </a:rPr>
              <a:t>Roadmap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for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Action</a:t>
            </a:r>
            <a:endParaRPr lang="nl-NL" sz="2200" dirty="0" smtClean="0">
              <a:latin typeface="+mj-lt"/>
              <a:ea typeface="ＭＳ Ｐゴシック"/>
            </a:endParaRPr>
          </a:p>
          <a:p>
            <a:pPr lvl="1">
              <a:buNone/>
            </a:pPr>
            <a:r>
              <a:rPr lang="nl-NL" sz="2200" dirty="0" smtClean="0">
                <a:latin typeface="+mj-lt"/>
                <a:ea typeface="ＭＳ Ｐゴシック"/>
              </a:rPr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Raise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awareness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for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improved</a:t>
            </a:r>
            <a:r>
              <a:rPr lang="nl-NL" sz="2200" dirty="0" smtClean="0">
                <a:latin typeface="+mj-lt"/>
                <a:ea typeface="ＭＳ Ｐゴシック"/>
              </a:rPr>
              <a:t> management    	environment at </a:t>
            </a:r>
            <a:r>
              <a:rPr lang="nl-NL" sz="2200" dirty="0" err="1" smtClean="0">
                <a:latin typeface="+mj-lt"/>
                <a:ea typeface="ＭＳ Ｐゴシック"/>
              </a:rPr>
              <a:t>national</a:t>
            </a:r>
            <a:r>
              <a:rPr lang="nl-NL" sz="2200" dirty="0" smtClean="0">
                <a:latin typeface="+mj-lt"/>
                <a:ea typeface="ＭＳ Ｐゴシック"/>
              </a:rPr>
              <a:t> and EU level</a:t>
            </a:r>
          </a:p>
          <a:p>
            <a:pPr lvl="1">
              <a:buFont typeface="Wingdings" pitchFamily="2" charset="2"/>
              <a:buChar char="q"/>
            </a:pPr>
            <a:endParaRPr lang="nl-NL" sz="2200" dirty="0" smtClean="0">
              <a:latin typeface="+mj-lt"/>
              <a:ea typeface="ＭＳ Ｐゴシック"/>
            </a:endParaRPr>
          </a:p>
          <a:p>
            <a:pPr lvl="1">
              <a:buFont typeface="Wingdings" pitchFamily="2" charset="2"/>
              <a:buChar char="q"/>
            </a:pP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identification</a:t>
            </a:r>
            <a:r>
              <a:rPr lang="nl-NL" sz="2200" dirty="0" smtClean="0">
                <a:latin typeface="+mj-lt"/>
                <a:ea typeface="ＭＳ Ｐゴシック"/>
              </a:rPr>
              <a:t> of Best </a:t>
            </a:r>
            <a:r>
              <a:rPr lang="nl-NL" sz="2200" dirty="0" err="1" smtClean="0">
                <a:latin typeface="+mj-lt"/>
                <a:ea typeface="ＭＳ Ｐゴシック"/>
              </a:rPr>
              <a:t>Practices</a:t>
            </a:r>
            <a:endParaRPr lang="nl-NL" sz="2200" dirty="0" smtClean="0">
              <a:latin typeface="+mj-lt"/>
              <a:ea typeface="ＭＳ Ｐゴシック"/>
            </a:endParaRPr>
          </a:p>
          <a:p>
            <a:pPr lvl="1">
              <a:buFont typeface="Wingdings" pitchFamily="2" charset="2"/>
              <a:buChar char="q"/>
            </a:pPr>
            <a:endParaRPr lang="nl-NL" sz="2200" dirty="0" smtClean="0">
              <a:latin typeface="+mj-lt"/>
              <a:ea typeface="ＭＳ Ｐゴシック"/>
            </a:endParaRPr>
          </a:p>
          <a:p>
            <a:pPr lvl="1">
              <a:buFont typeface="Wingdings" pitchFamily="2" charset="2"/>
              <a:buChar char="q"/>
            </a:pPr>
            <a:r>
              <a:rPr lang="nl-NL" sz="2200" dirty="0" err="1" smtClean="0">
                <a:latin typeface="+mj-lt"/>
                <a:ea typeface="ＭＳ Ｐゴシック"/>
              </a:rPr>
              <a:t>Certification</a:t>
            </a:r>
            <a:r>
              <a:rPr lang="nl-NL" sz="2200" dirty="0" smtClean="0">
                <a:latin typeface="+mj-lt"/>
                <a:ea typeface="ＭＳ Ｐゴシック"/>
              </a:rPr>
              <a:t> </a:t>
            </a:r>
            <a:r>
              <a:rPr lang="nl-NL" sz="2200" dirty="0" err="1" smtClean="0">
                <a:latin typeface="+mj-lt"/>
                <a:ea typeface="ＭＳ Ｐゴシック"/>
              </a:rPr>
              <a:t>standards</a:t>
            </a:r>
            <a:r>
              <a:rPr lang="nl-NL" sz="2200" dirty="0" smtClean="0">
                <a:latin typeface="+mj-lt"/>
                <a:ea typeface="ＭＳ Ｐゴシック"/>
              </a:rPr>
              <a:t> in Pain </a:t>
            </a:r>
            <a:r>
              <a:rPr lang="nl-NL" sz="2200" dirty="0" err="1" smtClean="0">
                <a:latin typeface="+mj-lt"/>
                <a:ea typeface="ＭＳ Ｐゴシック"/>
              </a:rPr>
              <a:t>Education</a:t>
            </a:r>
            <a:r>
              <a:rPr lang="nl-NL" sz="2200" dirty="0" smtClean="0">
                <a:latin typeface="+mj-lt"/>
                <a:ea typeface="ＭＳ Ｐゴシック"/>
              </a:rPr>
              <a:t> &amp; Research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Basic</a:t>
            </a:r>
            <a:r>
              <a:rPr lang="nl-NL" dirty="0" smtClean="0"/>
              <a:t> </a:t>
            </a:r>
            <a:r>
              <a:rPr lang="nl-NL" dirty="0" err="1" smtClean="0"/>
              <a:t>conditions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E &amp; 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Multidimensional</a:t>
            </a:r>
            <a:r>
              <a:rPr lang="nl-NL" dirty="0" smtClean="0"/>
              <a:t> </a:t>
            </a:r>
            <a:r>
              <a:rPr lang="nl-NL" dirty="0" err="1" smtClean="0"/>
              <a:t>aspects</a:t>
            </a:r>
            <a:r>
              <a:rPr lang="nl-NL" dirty="0" smtClean="0"/>
              <a:t> of acute &amp; </a:t>
            </a:r>
            <a:r>
              <a:rPr lang="nl-NL" dirty="0" err="1" smtClean="0"/>
              <a:t>chronic</a:t>
            </a:r>
            <a:r>
              <a:rPr lang="nl-NL" dirty="0" smtClean="0"/>
              <a:t> pain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multi</a:t>
            </a:r>
            <a:r>
              <a:rPr lang="nl-NL" dirty="0" smtClean="0"/>
              <a:t>- &amp; </a:t>
            </a:r>
            <a:r>
              <a:rPr lang="nl-NL" dirty="0" err="1" smtClean="0"/>
              <a:t>interdisciplinary</a:t>
            </a:r>
            <a:r>
              <a:rPr lang="nl-NL" dirty="0" smtClean="0"/>
              <a:t> team </a:t>
            </a:r>
            <a:r>
              <a:rPr lang="nl-NL" dirty="0" err="1" smtClean="0"/>
              <a:t>approach</a:t>
            </a:r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 in </a:t>
            </a:r>
            <a:r>
              <a:rPr lang="nl-NL" dirty="0" err="1" smtClean="0"/>
              <a:t>relation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patients</a:t>
            </a:r>
            <a:r>
              <a:rPr lang="nl-NL" dirty="0" smtClean="0"/>
              <a:t> </a:t>
            </a:r>
            <a:r>
              <a:rPr lang="nl-NL" dirty="0" err="1" smtClean="0"/>
              <a:t>needs</a:t>
            </a:r>
            <a:r>
              <a:rPr lang="nl-NL" dirty="0" smtClean="0"/>
              <a:t> &amp; </a:t>
            </a:r>
            <a:r>
              <a:rPr lang="nl-NL" dirty="0" err="1" smtClean="0"/>
              <a:t>problems</a:t>
            </a:r>
            <a:r>
              <a:rPr lang="nl-NL" dirty="0" smtClean="0"/>
              <a:t> / </a:t>
            </a:r>
            <a:r>
              <a:rPr lang="nl-NL" dirty="0" err="1" smtClean="0"/>
              <a:t>proactive</a:t>
            </a:r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approach</a:t>
            </a:r>
            <a:r>
              <a:rPr lang="nl-NL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Guided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outcome</a:t>
            </a:r>
            <a:r>
              <a:rPr lang="nl-NL" dirty="0" smtClean="0"/>
              <a:t> </a:t>
            </a:r>
            <a:r>
              <a:rPr lang="nl-NL" dirty="0" err="1" smtClean="0"/>
              <a:t>measurements</a:t>
            </a:r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Prevention</a:t>
            </a:r>
            <a:endParaRPr lang="nl-NL" dirty="0" smtClean="0"/>
          </a:p>
          <a:p>
            <a:pPr>
              <a:lnSpc>
                <a:spcPct val="150000"/>
              </a:lnSpc>
            </a:pP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good / best </a:t>
            </a:r>
            <a:r>
              <a:rPr lang="nl-NL" dirty="0" err="1" smtClean="0"/>
              <a:t>practices</a:t>
            </a:r>
            <a:r>
              <a:rPr lang="nl-NL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 public </a:t>
            </a:r>
            <a:r>
              <a:rPr lang="nl-NL" dirty="0" err="1" smtClean="0"/>
              <a:t>awareness</a:t>
            </a:r>
            <a:r>
              <a:rPr lang="nl-NL" dirty="0" smtClean="0"/>
              <a:t> &amp; </a:t>
            </a:r>
            <a:r>
              <a:rPr lang="nl-NL" dirty="0" err="1" smtClean="0"/>
              <a:t>relevance</a:t>
            </a:r>
            <a:r>
              <a:rPr lang="nl-NL" dirty="0" smtClean="0"/>
              <a:t>  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Interplay</a:t>
            </a:r>
            <a:r>
              <a:rPr lang="nl-NL" dirty="0" smtClean="0"/>
              <a:t> in </a:t>
            </a:r>
            <a:r>
              <a:rPr lang="nl-NL" dirty="0" err="1" smtClean="0"/>
              <a:t>patient</a:t>
            </a:r>
            <a:r>
              <a:rPr lang="nl-NL" dirty="0" smtClean="0"/>
              <a:t> care, R &amp; E: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4635500" y="4102100"/>
            <a:ext cx="3924300" cy="1549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1651000" y="4064000"/>
            <a:ext cx="4165600" cy="1739900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fgeronde rechthoek 6"/>
          <p:cNvSpPr/>
          <p:nvPr/>
        </p:nvSpPr>
        <p:spPr>
          <a:xfrm>
            <a:off x="3162300" y="2168327"/>
            <a:ext cx="3848100" cy="1333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3352800" y="24384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Care </a:t>
            </a:r>
            <a:r>
              <a:rPr lang="nl-NL" sz="2400" dirty="0" err="1" smtClean="0"/>
              <a:t>for</a:t>
            </a:r>
            <a:r>
              <a:rPr lang="nl-NL" sz="2400" dirty="0" smtClean="0"/>
              <a:t> the </a:t>
            </a:r>
            <a:r>
              <a:rPr lang="nl-NL" sz="2400" dirty="0" err="1" smtClean="0"/>
              <a:t>patient</a:t>
            </a:r>
            <a:r>
              <a:rPr lang="nl-NL" sz="2400" dirty="0" smtClean="0"/>
              <a:t> &amp; </a:t>
            </a:r>
            <a:r>
              <a:rPr lang="nl-NL" sz="2400" dirty="0" err="1" smtClean="0"/>
              <a:t>proxies</a:t>
            </a:r>
            <a:endParaRPr lang="nl-NL" sz="2400" dirty="0"/>
          </a:p>
        </p:txBody>
      </p:sp>
      <p:cxnSp>
        <p:nvCxnSpPr>
          <p:cNvPr id="10" name="Rechte verbindingslijn met pijl 9"/>
          <p:cNvCxnSpPr>
            <a:stCxn id="4" idx="0"/>
          </p:cNvCxnSpPr>
          <p:nvPr/>
        </p:nvCxnSpPr>
        <p:spPr>
          <a:xfrm flipV="1">
            <a:off x="3733800" y="3222427"/>
            <a:ext cx="0" cy="841573"/>
          </a:xfrm>
          <a:prstGeom prst="straightConnector1">
            <a:avLst/>
          </a:prstGeom>
          <a:ln w="5715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>
            <a:endCxn id="8" idx="2"/>
          </p:cNvCxnSpPr>
          <p:nvPr/>
        </p:nvCxnSpPr>
        <p:spPr>
          <a:xfrm flipV="1">
            <a:off x="5181600" y="3269397"/>
            <a:ext cx="0" cy="1531204"/>
          </a:xfrm>
          <a:prstGeom prst="straightConnector1">
            <a:avLst/>
          </a:prstGeom>
          <a:ln w="571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5" idx="0"/>
          </p:cNvCxnSpPr>
          <p:nvPr/>
        </p:nvCxnSpPr>
        <p:spPr>
          <a:xfrm flipV="1">
            <a:off x="6597650" y="3260527"/>
            <a:ext cx="0" cy="841573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2755900" y="4648200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EDUCATION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5816600" y="4610100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RESEARCH</a:t>
            </a:r>
            <a:endParaRPr lang="nl-NL" sz="2400" dirty="0"/>
          </a:p>
        </p:txBody>
      </p:sp>
      <p:sp>
        <p:nvSpPr>
          <p:cNvPr id="18" name="Afgeronde rechthoek 17"/>
          <p:cNvSpPr/>
          <p:nvPr/>
        </p:nvSpPr>
        <p:spPr>
          <a:xfrm>
            <a:off x="1003300" y="1841501"/>
            <a:ext cx="7816850" cy="4241800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850900" y="1268414"/>
            <a:ext cx="8140700" cy="497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876300" y="1819275"/>
            <a:ext cx="4254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Micro-environmental</a:t>
            </a:r>
            <a:r>
              <a:rPr lang="nl-NL" dirty="0" smtClean="0"/>
              <a:t> </a:t>
            </a:r>
            <a:r>
              <a:rPr lang="nl-NL" dirty="0" err="1" smtClean="0"/>
              <a:t>realities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803400" y="1384300"/>
            <a:ext cx="443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Macro-environmental</a:t>
            </a:r>
            <a:r>
              <a:rPr lang="nl-NL" dirty="0" smtClean="0"/>
              <a:t> &amp;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r>
              <a:rPr lang="nl-NL" dirty="0" smtClean="0"/>
              <a:t> / impact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Education</a:t>
            </a:r>
            <a:r>
              <a:rPr lang="nl-NL" dirty="0" smtClean="0"/>
              <a:t> in Pain </a:t>
            </a:r>
            <a:r>
              <a:rPr lang="nl-NL" dirty="0" err="1" smtClean="0"/>
              <a:t>Medicine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err="1" smtClean="0">
                <a:solidFill>
                  <a:srgbClr val="0000FF"/>
                </a:solidFill>
              </a:rPr>
              <a:t>Realised</a:t>
            </a:r>
            <a:r>
              <a:rPr lang="nl-NL" dirty="0" smtClean="0">
                <a:solidFill>
                  <a:srgbClr val="0000FF"/>
                </a:solidFill>
              </a:rPr>
              <a:t> </a:t>
            </a:r>
            <a:r>
              <a:rPr lang="nl-NL" dirty="0" err="1" smtClean="0">
                <a:solidFill>
                  <a:srgbClr val="0000FF"/>
                </a:solidFill>
              </a:rPr>
              <a:t>deliverables</a:t>
            </a:r>
            <a:r>
              <a:rPr lang="nl-NL" dirty="0" smtClean="0">
                <a:solidFill>
                  <a:srgbClr val="0000FF"/>
                </a:solidFill>
              </a:rPr>
              <a:t>: 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Good </a:t>
            </a:r>
            <a:r>
              <a:rPr lang="nl-NL" dirty="0" err="1" smtClean="0"/>
              <a:t>practices</a:t>
            </a:r>
            <a:r>
              <a:rPr lang="nl-NL" dirty="0" smtClean="0"/>
              <a:t> of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r>
              <a:rPr lang="nl-NL" dirty="0" err="1" smtClean="0"/>
              <a:t>initiatives</a:t>
            </a:r>
            <a:r>
              <a:rPr lang="nl-NL" dirty="0" smtClean="0"/>
              <a:t> in </a:t>
            </a:r>
            <a:r>
              <a:rPr lang="nl-NL" dirty="0" err="1" smtClean="0"/>
              <a:t>education</a:t>
            </a:r>
            <a:r>
              <a:rPr lang="nl-NL" dirty="0" smtClean="0"/>
              <a:t> </a:t>
            </a:r>
            <a:r>
              <a:rPr lang="nl-NL" dirty="0" err="1" smtClean="0"/>
              <a:t>on</a:t>
            </a:r>
            <a:r>
              <a:rPr lang="nl-NL" dirty="0" smtClean="0"/>
              <a:t> pain</a:t>
            </a:r>
          </a:p>
          <a:p>
            <a:pPr lvl="1"/>
            <a:r>
              <a:rPr lang="nl-NL" dirty="0" smtClean="0"/>
              <a:t>EFIC Pain Schools  (</a:t>
            </a:r>
            <a:r>
              <a:rPr lang="nl-NL" dirty="0" err="1" smtClean="0"/>
              <a:t>Klagenfurt</a:t>
            </a:r>
            <a:r>
              <a:rPr lang="nl-NL" dirty="0" smtClean="0"/>
              <a:t>, </a:t>
            </a:r>
            <a:r>
              <a:rPr lang="nl-NL" dirty="0" err="1" smtClean="0"/>
              <a:t>Montescano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E-Learning</a:t>
            </a:r>
            <a:r>
              <a:rPr lang="nl-NL" dirty="0" smtClean="0"/>
              <a:t> modules</a:t>
            </a:r>
          </a:p>
          <a:p>
            <a:pPr lvl="2"/>
            <a:r>
              <a:rPr lang="nl-NL" dirty="0" err="1" smtClean="0"/>
              <a:t>Collaborative</a:t>
            </a:r>
            <a:r>
              <a:rPr lang="nl-NL" dirty="0" smtClean="0"/>
              <a:t> </a:t>
            </a:r>
            <a:r>
              <a:rPr lang="nl-NL" dirty="0" err="1" smtClean="0"/>
              <a:t>initiatives</a:t>
            </a:r>
            <a:r>
              <a:rPr lang="nl-NL" dirty="0" smtClean="0"/>
              <a:t> (</a:t>
            </a:r>
            <a:r>
              <a:rPr lang="nl-NL" dirty="0" err="1" smtClean="0"/>
              <a:t>Change</a:t>
            </a:r>
            <a:r>
              <a:rPr lang="nl-NL" dirty="0" smtClean="0"/>
              <a:t> Pain, Pain </a:t>
            </a:r>
            <a:r>
              <a:rPr lang="nl-NL" dirty="0" err="1" smtClean="0"/>
              <a:t>Proposal</a:t>
            </a:r>
            <a:r>
              <a:rPr lang="nl-NL" dirty="0" smtClean="0"/>
              <a:t>)</a:t>
            </a:r>
          </a:p>
          <a:p>
            <a:pPr lvl="2"/>
            <a:r>
              <a:rPr lang="nl-NL" dirty="0" err="1" smtClean="0"/>
              <a:t>Selfmanagement</a:t>
            </a:r>
            <a:r>
              <a:rPr lang="nl-NL" dirty="0" smtClean="0"/>
              <a:t> programs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patients</a:t>
            </a:r>
            <a:endParaRPr lang="nl-NL" dirty="0" smtClean="0"/>
          </a:p>
          <a:p>
            <a:pPr lvl="1"/>
            <a:r>
              <a:rPr lang="nl-NL" dirty="0" smtClean="0"/>
              <a:t>Patiënt</a:t>
            </a:r>
            <a:r>
              <a:rPr lang="en-US" dirty="0" smtClean="0"/>
              <a:t>-</a:t>
            </a:r>
            <a:r>
              <a:rPr lang="nl-NL" dirty="0" err="1" smtClean="0"/>
              <a:t>centered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(</a:t>
            </a:r>
            <a:r>
              <a:rPr lang="nl-NL" dirty="0" err="1" smtClean="0"/>
              <a:t>Yalta</a:t>
            </a:r>
            <a:r>
              <a:rPr lang="nl-NL" dirty="0" smtClean="0"/>
              <a:t> Pain School) </a:t>
            </a:r>
          </a:p>
          <a:p>
            <a:pPr lvl="1"/>
            <a:r>
              <a:rPr lang="nl-NL" dirty="0" smtClean="0"/>
              <a:t>Special </a:t>
            </a:r>
            <a:r>
              <a:rPr lang="nl-NL" dirty="0" err="1" smtClean="0"/>
              <a:t>skills</a:t>
            </a:r>
            <a:r>
              <a:rPr lang="nl-NL" dirty="0" smtClean="0"/>
              <a:t> in </a:t>
            </a:r>
            <a:r>
              <a:rPr lang="nl-NL" dirty="0" err="1" smtClean="0"/>
              <a:t>communication</a:t>
            </a:r>
            <a:r>
              <a:rPr lang="nl-NL" dirty="0" smtClean="0"/>
              <a:t> (</a:t>
            </a:r>
            <a:r>
              <a:rPr lang="nl-NL" dirty="0" err="1" smtClean="0"/>
              <a:t>actors</a:t>
            </a:r>
            <a:r>
              <a:rPr lang="nl-NL" dirty="0" smtClean="0"/>
              <a:t>, practice </a:t>
            </a:r>
            <a:r>
              <a:rPr lang="nl-NL" dirty="0" err="1" smtClean="0"/>
              <a:t>based</a:t>
            </a:r>
            <a:r>
              <a:rPr lang="nl-NL" dirty="0" smtClean="0"/>
              <a:t> training, video)</a:t>
            </a:r>
          </a:p>
          <a:p>
            <a:pPr lvl="1"/>
            <a:r>
              <a:rPr lang="nl-NL" dirty="0" err="1" smtClean="0"/>
              <a:t>Hands-on</a:t>
            </a:r>
            <a:r>
              <a:rPr lang="nl-NL" dirty="0" smtClean="0"/>
              <a:t> </a:t>
            </a:r>
            <a:r>
              <a:rPr lang="nl-NL" dirty="0" err="1" smtClean="0"/>
              <a:t>courses</a:t>
            </a:r>
            <a:r>
              <a:rPr lang="nl-NL" dirty="0" smtClean="0"/>
              <a:t> (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techniques</a:t>
            </a:r>
            <a:r>
              <a:rPr lang="nl-NL" dirty="0" smtClean="0"/>
              <a:t>) </a:t>
            </a:r>
          </a:p>
          <a:p>
            <a:pPr lvl="1"/>
            <a:r>
              <a:rPr lang="nl-NL" dirty="0" err="1" smtClean="0"/>
              <a:t>Fellowships</a:t>
            </a:r>
            <a:r>
              <a:rPr lang="nl-NL" dirty="0" smtClean="0"/>
              <a:t> &amp; training </a:t>
            </a:r>
            <a:r>
              <a:rPr lang="nl-NL" dirty="0" err="1" smtClean="0"/>
              <a:t>courses</a:t>
            </a:r>
            <a:r>
              <a:rPr lang="nl-NL" dirty="0" smtClean="0"/>
              <a:t> in </a:t>
            </a:r>
            <a:r>
              <a:rPr lang="nl-NL" dirty="0" err="1" smtClean="0"/>
              <a:t>accredited</a:t>
            </a:r>
            <a:r>
              <a:rPr lang="nl-NL" dirty="0" smtClean="0"/>
              <a:t> Pain Centers</a:t>
            </a:r>
          </a:p>
          <a:p>
            <a:pPr lvl="1"/>
            <a:r>
              <a:rPr lang="nl-NL" dirty="0" smtClean="0"/>
              <a:t>Pain </a:t>
            </a:r>
            <a:r>
              <a:rPr lang="nl-NL" dirty="0" err="1" smtClean="0"/>
              <a:t>specialisation</a:t>
            </a:r>
            <a:r>
              <a:rPr lang="nl-NL" dirty="0" smtClean="0"/>
              <a:t> (Israel, </a:t>
            </a:r>
            <a:r>
              <a:rPr lang="nl-NL" dirty="0" err="1" smtClean="0"/>
              <a:t>Turkey</a:t>
            </a:r>
            <a:r>
              <a:rPr lang="nl-NL" dirty="0" smtClean="0"/>
              <a:t>)</a:t>
            </a:r>
          </a:p>
          <a:p>
            <a:pPr lvl="1"/>
            <a:endParaRPr lang="nl-NL" dirty="0" smtClean="0"/>
          </a:p>
          <a:p>
            <a:pPr lvl="1" algn="ctr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lvl="1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Practice </a:t>
            </a:r>
            <a:r>
              <a:rPr lang="nl-NL" dirty="0" err="1" smtClean="0">
                <a:solidFill>
                  <a:srgbClr val="FF0000"/>
                </a:solidFill>
              </a:rPr>
              <a:t>based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learning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using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new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methods</a:t>
            </a:r>
            <a:r>
              <a:rPr lang="nl-NL" dirty="0" smtClean="0">
                <a:solidFill>
                  <a:srgbClr val="FF0000"/>
                </a:solidFill>
              </a:rPr>
              <a:t> and </a:t>
            </a:r>
            <a:r>
              <a:rPr lang="nl-NL" dirty="0" err="1" smtClean="0">
                <a:solidFill>
                  <a:srgbClr val="FF0000"/>
                </a:solidFill>
              </a:rPr>
              <a:t>techniques</a:t>
            </a:r>
            <a:r>
              <a:rPr lang="nl-NL" dirty="0" smtClean="0">
                <a:solidFill>
                  <a:srgbClr val="FF0000"/>
                </a:solidFill>
              </a:rPr>
              <a:t>!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Education</a:t>
            </a:r>
            <a:r>
              <a:rPr lang="nl-NL" dirty="0" smtClean="0"/>
              <a:t>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err="1" smtClean="0">
                <a:solidFill>
                  <a:srgbClr val="0000FF"/>
                </a:solidFill>
              </a:rPr>
              <a:t>Under</a:t>
            </a:r>
            <a:r>
              <a:rPr lang="nl-NL" dirty="0" smtClean="0">
                <a:solidFill>
                  <a:srgbClr val="0000FF"/>
                </a:solidFill>
              </a:rPr>
              <a:t> </a:t>
            </a:r>
            <a:r>
              <a:rPr lang="nl-NL" dirty="0" err="1" smtClean="0">
                <a:solidFill>
                  <a:srgbClr val="0000FF"/>
                </a:solidFill>
              </a:rPr>
              <a:t>construction</a:t>
            </a:r>
            <a:r>
              <a:rPr lang="nl-NL" dirty="0" smtClean="0">
                <a:solidFill>
                  <a:srgbClr val="0000FF"/>
                </a:solidFill>
              </a:rPr>
              <a:t>: 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Accredited</a:t>
            </a:r>
            <a:r>
              <a:rPr lang="nl-NL" dirty="0" smtClean="0"/>
              <a:t> </a:t>
            </a:r>
            <a:r>
              <a:rPr lang="nl-NL" dirty="0" err="1" smtClean="0"/>
              <a:t>european</a:t>
            </a:r>
            <a:r>
              <a:rPr lang="nl-NL" dirty="0" smtClean="0"/>
              <a:t> core curriculum in Pain </a:t>
            </a:r>
            <a:r>
              <a:rPr lang="nl-NL" dirty="0" err="1" smtClean="0"/>
              <a:t>Medicine</a:t>
            </a:r>
            <a:endParaRPr lang="nl-NL" dirty="0" smtClean="0"/>
          </a:p>
          <a:p>
            <a:pPr lvl="2"/>
            <a:r>
              <a:rPr lang="nl-NL" dirty="0" err="1" smtClean="0"/>
              <a:t>Undergraduate</a:t>
            </a:r>
            <a:r>
              <a:rPr lang="nl-NL" dirty="0" smtClean="0"/>
              <a:t>, specialist training (incl. GP`s), </a:t>
            </a:r>
            <a:r>
              <a:rPr lang="nl-NL" dirty="0" err="1" smtClean="0"/>
              <a:t>postgraduate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physicians</a:t>
            </a:r>
            <a:r>
              <a:rPr lang="nl-NL" dirty="0" smtClean="0"/>
              <a:t>, nurses, </a:t>
            </a:r>
            <a:r>
              <a:rPr lang="nl-NL" dirty="0" err="1" smtClean="0"/>
              <a:t>psychologists</a:t>
            </a:r>
            <a:r>
              <a:rPr lang="nl-NL" dirty="0" smtClean="0"/>
              <a:t>, </a:t>
            </a:r>
            <a:r>
              <a:rPr lang="nl-NL" dirty="0" err="1" smtClean="0"/>
              <a:t>fysiotherapist</a:t>
            </a:r>
            <a:r>
              <a:rPr lang="nl-NL" dirty="0" smtClean="0"/>
              <a:t>, </a:t>
            </a:r>
            <a:r>
              <a:rPr lang="nl-NL" dirty="0" err="1" smtClean="0"/>
              <a:t>occupational</a:t>
            </a:r>
            <a:r>
              <a:rPr lang="nl-NL" dirty="0" smtClean="0"/>
              <a:t> </a:t>
            </a:r>
            <a:r>
              <a:rPr lang="nl-NL" dirty="0" err="1" smtClean="0"/>
              <a:t>therapist</a:t>
            </a:r>
            <a:r>
              <a:rPr lang="nl-NL" dirty="0" smtClean="0"/>
              <a:t>, </a:t>
            </a:r>
            <a:r>
              <a:rPr lang="nl-NL" dirty="0" err="1" smtClean="0"/>
              <a:t>other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Basic</a:t>
            </a:r>
            <a:r>
              <a:rPr lang="nl-NL" dirty="0" smtClean="0"/>
              <a:t> (</a:t>
            </a:r>
            <a:r>
              <a:rPr lang="nl-NL" dirty="0" err="1" smtClean="0"/>
              <a:t>general</a:t>
            </a:r>
            <a:r>
              <a:rPr lang="nl-NL" dirty="0" smtClean="0"/>
              <a:t>) versus a </a:t>
            </a:r>
            <a:r>
              <a:rPr lang="en-US" dirty="0" smtClean="0"/>
              <a:t>specialized</a:t>
            </a:r>
            <a:r>
              <a:rPr lang="nl-NL" dirty="0" smtClean="0"/>
              <a:t> program in pain </a:t>
            </a:r>
            <a:r>
              <a:rPr lang="nl-NL" dirty="0" err="1" smtClean="0"/>
              <a:t>medicine</a:t>
            </a:r>
            <a:r>
              <a:rPr lang="nl-NL" dirty="0" smtClean="0"/>
              <a:t> </a:t>
            </a:r>
          </a:p>
          <a:p>
            <a:pPr>
              <a:buNone/>
            </a:pPr>
            <a:r>
              <a:rPr lang="nl-NL" dirty="0" smtClean="0"/>
              <a:t> </a:t>
            </a:r>
          </a:p>
          <a:p>
            <a:pPr lvl="1"/>
            <a:r>
              <a:rPr lang="nl-NL" dirty="0" err="1" smtClean="0"/>
              <a:t>Information</a:t>
            </a:r>
            <a:r>
              <a:rPr lang="nl-NL" dirty="0" smtClean="0"/>
              <a:t> &amp; </a:t>
            </a:r>
            <a:r>
              <a:rPr lang="nl-NL" dirty="0" err="1" smtClean="0"/>
              <a:t>educational</a:t>
            </a:r>
            <a:r>
              <a:rPr lang="nl-NL" dirty="0" smtClean="0"/>
              <a:t> </a:t>
            </a:r>
            <a:r>
              <a:rPr lang="nl-NL" dirty="0" err="1" smtClean="0"/>
              <a:t>tools</a:t>
            </a:r>
            <a:r>
              <a:rPr lang="nl-NL" dirty="0" smtClean="0"/>
              <a:t> &amp; programs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patiënts</a:t>
            </a:r>
            <a:r>
              <a:rPr lang="nl-NL" dirty="0" smtClean="0"/>
              <a:t> and </a:t>
            </a:r>
            <a:r>
              <a:rPr lang="nl-NL" dirty="0" err="1" smtClean="0"/>
              <a:t>proxies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Defining</a:t>
            </a:r>
            <a:r>
              <a:rPr lang="nl-NL" dirty="0" smtClean="0"/>
              <a:t> of best </a:t>
            </a:r>
            <a:r>
              <a:rPr lang="nl-NL" dirty="0" err="1" smtClean="0"/>
              <a:t>practices</a:t>
            </a:r>
            <a:r>
              <a:rPr lang="nl-NL" dirty="0" smtClean="0"/>
              <a:t> in </a:t>
            </a:r>
            <a:r>
              <a:rPr lang="nl-NL" dirty="0" err="1" smtClean="0"/>
              <a:t>education</a:t>
            </a:r>
            <a:r>
              <a:rPr lang="nl-NL" dirty="0" smtClean="0"/>
              <a:t> (</a:t>
            </a:r>
            <a:r>
              <a:rPr lang="nl-NL" dirty="0" err="1" smtClean="0"/>
              <a:t>making</a:t>
            </a:r>
            <a:r>
              <a:rPr lang="nl-NL" dirty="0" smtClean="0"/>
              <a:t>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visible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Education</a:t>
            </a:r>
            <a:r>
              <a:rPr lang="nl-NL" dirty="0" smtClean="0"/>
              <a:t> in Pain </a:t>
            </a:r>
            <a:r>
              <a:rPr lang="nl-NL" dirty="0" err="1" smtClean="0"/>
              <a:t>Medicine</a:t>
            </a:r>
            <a:r>
              <a:rPr lang="nl-NL" dirty="0" smtClean="0"/>
              <a:t>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rgbClr val="0000FF"/>
                </a:solidFill>
              </a:rPr>
              <a:t>To </a:t>
            </a:r>
            <a:r>
              <a:rPr lang="nl-NL" dirty="0" err="1" smtClean="0">
                <a:solidFill>
                  <a:srgbClr val="0000FF"/>
                </a:solidFill>
              </a:rPr>
              <a:t>be</a:t>
            </a:r>
            <a:r>
              <a:rPr lang="nl-NL" dirty="0" smtClean="0">
                <a:solidFill>
                  <a:srgbClr val="0000FF"/>
                </a:solidFill>
              </a:rPr>
              <a:t> </a:t>
            </a:r>
            <a:r>
              <a:rPr lang="nl-NL" dirty="0" err="1" smtClean="0">
                <a:solidFill>
                  <a:srgbClr val="0000FF"/>
                </a:solidFill>
              </a:rPr>
              <a:t>realised</a:t>
            </a:r>
            <a:r>
              <a:rPr lang="nl-NL" dirty="0" smtClean="0">
                <a:solidFill>
                  <a:srgbClr val="0000FF"/>
                </a:solidFill>
              </a:rPr>
              <a:t>: 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Educational</a:t>
            </a:r>
            <a:r>
              <a:rPr lang="nl-NL" dirty="0" smtClean="0"/>
              <a:t> program </a:t>
            </a:r>
            <a:r>
              <a:rPr lang="nl-NL" dirty="0" err="1" smtClean="0"/>
              <a:t>collaboration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societies</a:t>
            </a:r>
            <a:r>
              <a:rPr lang="nl-NL" dirty="0" smtClean="0"/>
              <a:t> (WIP, ESRA, ESN, ESR, …)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Description</a:t>
            </a:r>
            <a:r>
              <a:rPr lang="nl-NL" dirty="0" smtClean="0"/>
              <a:t> of </a:t>
            </a:r>
            <a:r>
              <a:rPr lang="nl-NL" dirty="0" err="1" smtClean="0"/>
              <a:t>multidisciplinary</a:t>
            </a:r>
            <a:r>
              <a:rPr lang="nl-NL" dirty="0" smtClean="0"/>
              <a:t> </a:t>
            </a:r>
            <a:r>
              <a:rPr lang="nl-NL" dirty="0" err="1" smtClean="0"/>
              <a:t>competences</a:t>
            </a:r>
            <a:r>
              <a:rPr lang="nl-NL" dirty="0" smtClean="0"/>
              <a:t> (core curriculum)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Teach</a:t>
            </a:r>
            <a:r>
              <a:rPr lang="nl-NL" dirty="0" smtClean="0"/>
              <a:t> the teacher program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in pain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Web casts of teaching </a:t>
            </a:r>
            <a:r>
              <a:rPr lang="nl-NL" dirty="0" err="1" smtClean="0"/>
              <a:t>courses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Full </a:t>
            </a:r>
            <a:r>
              <a:rPr lang="nl-NL" dirty="0" err="1" smtClean="0"/>
              <a:t>multidisciplinary</a:t>
            </a:r>
            <a:r>
              <a:rPr lang="nl-NL" dirty="0" smtClean="0"/>
              <a:t> </a:t>
            </a:r>
            <a:r>
              <a:rPr lang="nl-NL" dirty="0" err="1" smtClean="0"/>
              <a:t>accreditation</a:t>
            </a:r>
            <a:r>
              <a:rPr lang="nl-NL" dirty="0" smtClean="0"/>
              <a:t> system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Pan-European</a:t>
            </a:r>
            <a:r>
              <a:rPr lang="nl-NL" dirty="0" smtClean="0"/>
              <a:t> </a:t>
            </a:r>
            <a:r>
              <a:rPr lang="nl-NL" dirty="0" err="1" smtClean="0"/>
              <a:t>collaborative</a:t>
            </a:r>
            <a:r>
              <a:rPr lang="nl-NL" dirty="0" smtClean="0"/>
              <a:t> </a:t>
            </a:r>
            <a:r>
              <a:rPr lang="nl-NL" dirty="0" err="1" smtClean="0"/>
              <a:t>Educational</a:t>
            </a:r>
            <a:r>
              <a:rPr lang="nl-NL" dirty="0" smtClean="0"/>
              <a:t> program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Research programs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err="1" smtClean="0">
                <a:solidFill>
                  <a:srgbClr val="0000FF"/>
                </a:solidFill>
              </a:rPr>
              <a:t>Realised</a:t>
            </a:r>
            <a:r>
              <a:rPr lang="nl-NL" dirty="0" smtClean="0">
                <a:solidFill>
                  <a:srgbClr val="0000FF"/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Collaborative</a:t>
            </a:r>
            <a:r>
              <a:rPr lang="nl-NL" dirty="0" smtClean="0"/>
              <a:t> Research </a:t>
            </a:r>
            <a:r>
              <a:rPr lang="nl-NL" dirty="0" err="1" smtClean="0"/>
              <a:t>groups</a:t>
            </a:r>
            <a:r>
              <a:rPr lang="nl-NL" dirty="0" smtClean="0"/>
              <a:t> (FP6, EU </a:t>
            </a:r>
            <a:r>
              <a:rPr lang="nl-NL" dirty="0" err="1" smtClean="0"/>
              <a:t>grants</a:t>
            </a:r>
            <a:r>
              <a:rPr lang="nl-NL" dirty="0" smtClean="0"/>
              <a:t>) 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to the impact of SIP and the </a:t>
            </a:r>
            <a:r>
              <a:rPr lang="nl-NL" dirty="0" err="1" smtClean="0"/>
              <a:t>launch</a:t>
            </a:r>
            <a:r>
              <a:rPr lang="nl-NL" dirty="0" smtClean="0"/>
              <a:t> of the </a:t>
            </a:r>
            <a:r>
              <a:rPr lang="nl-NL" dirty="0" err="1" smtClean="0"/>
              <a:t>Roadmap</a:t>
            </a:r>
            <a:r>
              <a:rPr lang="nl-NL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nl-NL" dirty="0" err="1" smtClean="0"/>
              <a:t>European</a:t>
            </a:r>
            <a:r>
              <a:rPr lang="nl-NL" dirty="0" smtClean="0"/>
              <a:t> FP7 program </a:t>
            </a:r>
            <a:r>
              <a:rPr lang="nl-NL" dirty="0" err="1" smtClean="0"/>
              <a:t>for</a:t>
            </a:r>
            <a:r>
              <a:rPr lang="nl-NL" dirty="0" smtClean="0"/>
              <a:t> Pain: (</a:t>
            </a:r>
            <a:r>
              <a:rPr lang="nl-NL" dirty="0" err="1" smtClean="0"/>
              <a:t>Basic</a:t>
            </a:r>
            <a:r>
              <a:rPr lang="nl-NL" dirty="0" smtClean="0"/>
              <a:t> &amp; clinical research </a:t>
            </a:r>
            <a:r>
              <a:rPr lang="nl-NL" dirty="0" err="1" smtClean="0"/>
              <a:t>proposals</a:t>
            </a:r>
            <a:r>
              <a:rPr lang="nl-NL" dirty="0" smtClean="0"/>
              <a:t>, Open clinical trials </a:t>
            </a:r>
            <a:r>
              <a:rPr lang="nl-NL" dirty="0" err="1" smtClean="0"/>
              <a:t>proposals</a:t>
            </a:r>
            <a:r>
              <a:rPr lang="nl-NL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nl-NL" dirty="0" err="1" smtClean="0"/>
              <a:t>European</a:t>
            </a:r>
            <a:r>
              <a:rPr lang="nl-NL" dirty="0" smtClean="0"/>
              <a:t> </a:t>
            </a:r>
            <a:r>
              <a:rPr lang="nl-NL" dirty="0" err="1" smtClean="0"/>
              <a:t>Healthy</a:t>
            </a:r>
            <a:r>
              <a:rPr lang="nl-NL" dirty="0" smtClean="0"/>
              <a:t> </a:t>
            </a:r>
            <a:r>
              <a:rPr lang="nl-NL" dirty="0" err="1" smtClean="0"/>
              <a:t>Ageing</a:t>
            </a:r>
            <a:r>
              <a:rPr lang="nl-NL" dirty="0" smtClean="0"/>
              <a:t> program</a:t>
            </a:r>
          </a:p>
          <a:p>
            <a:pPr lvl="1">
              <a:lnSpc>
                <a:spcPct val="200000"/>
              </a:lnSpc>
            </a:pPr>
            <a:r>
              <a:rPr lang="nl-NL" dirty="0" smtClean="0"/>
              <a:t>WHO ICD 11 pain coding system (EFIC </a:t>
            </a:r>
            <a:r>
              <a:rPr lang="nl-NL" dirty="0" err="1" smtClean="0"/>
              <a:t>committee</a:t>
            </a:r>
            <a:r>
              <a:rPr lang="nl-NL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nl-NL" dirty="0" smtClean="0"/>
              <a:t>Contact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Heidi-tool</a:t>
            </a:r>
            <a:r>
              <a:rPr lang="nl-NL" dirty="0" smtClean="0"/>
              <a:t>: </a:t>
            </a:r>
            <a:r>
              <a:rPr lang="nl-NL" dirty="0" err="1" smtClean="0"/>
              <a:t>information</a:t>
            </a:r>
            <a:r>
              <a:rPr lang="nl-NL" dirty="0" smtClean="0"/>
              <a:t> data interface of the EU</a:t>
            </a:r>
          </a:p>
          <a:p>
            <a:pPr lvl="1">
              <a:lnSpc>
                <a:spcPct val="200000"/>
              </a:lnSpc>
            </a:pP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en-US" dirty="0" smtClean="0"/>
              <a:t>programs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Indicators (</a:t>
            </a:r>
            <a:r>
              <a:rPr lang="nl-NL" dirty="0" err="1" smtClean="0"/>
              <a:t>structure</a:t>
            </a:r>
            <a:r>
              <a:rPr lang="nl-NL" dirty="0" smtClean="0"/>
              <a:t>, proces &amp; </a:t>
            </a:r>
            <a:r>
              <a:rPr lang="nl-NL" dirty="0" err="1" smtClean="0"/>
              <a:t>outcome</a:t>
            </a:r>
            <a:r>
              <a:rPr lang="nl-NL" dirty="0" smtClean="0"/>
              <a:t>)</a:t>
            </a:r>
          </a:p>
          <a:p>
            <a:pPr lvl="1">
              <a:lnSpc>
                <a:spcPct val="200000"/>
              </a:lnSpc>
            </a:pP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Research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err="1" smtClean="0">
                <a:solidFill>
                  <a:srgbClr val="0000FF"/>
                </a:solidFill>
              </a:rPr>
              <a:t>Realised</a:t>
            </a:r>
            <a:r>
              <a:rPr lang="nl-NL" dirty="0" smtClean="0">
                <a:solidFill>
                  <a:srgbClr val="0000FF"/>
                </a:solidFill>
              </a:rPr>
              <a:t>:</a:t>
            </a:r>
            <a:r>
              <a:rPr lang="nl-NL" dirty="0" smtClean="0"/>
              <a:t>  </a:t>
            </a:r>
          </a:p>
          <a:p>
            <a:r>
              <a:rPr lang="nl-NL" dirty="0" err="1" smtClean="0"/>
              <a:t>Grants</a:t>
            </a:r>
            <a:r>
              <a:rPr lang="nl-NL" dirty="0" smtClean="0"/>
              <a:t>: 	</a:t>
            </a:r>
          </a:p>
          <a:p>
            <a:pPr lvl="1"/>
            <a:r>
              <a:rPr lang="nl-NL" dirty="0" smtClean="0"/>
              <a:t>EFIC – Grünenthal (EGC) </a:t>
            </a:r>
            <a:r>
              <a:rPr lang="nl-NL" dirty="0" err="1" smtClean="0"/>
              <a:t>grant</a:t>
            </a:r>
            <a:r>
              <a:rPr lang="nl-NL" dirty="0" smtClean="0"/>
              <a:t> 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 EFIC conferences </a:t>
            </a:r>
          </a:p>
          <a:p>
            <a:pPr lvl="1"/>
            <a:r>
              <a:rPr lang="nl-NL" dirty="0" smtClean="0"/>
              <a:t>Exchange of </a:t>
            </a:r>
            <a:r>
              <a:rPr lang="nl-NL" dirty="0" err="1" smtClean="0"/>
              <a:t>ideas</a:t>
            </a:r>
            <a:r>
              <a:rPr lang="nl-NL" dirty="0" smtClean="0"/>
              <a:t>, </a:t>
            </a:r>
            <a:r>
              <a:rPr lang="nl-NL" dirty="0" err="1" smtClean="0"/>
              <a:t>proposals</a:t>
            </a:r>
            <a:r>
              <a:rPr lang="nl-NL" dirty="0" smtClean="0"/>
              <a:t>, </a:t>
            </a:r>
            <a:r>
              <a:rPr lang="nl-NL" dirty="0" err="1" smtClean="0"/>
              <a:t>networking</a:t>
            </a:r>
            <a:r>
              <a:rPr lang="nl-NL" dirty="0" smtClean="0"/>
              <a:t>: </a:t>
            </a:r>
            <a:r>
              <a:rPr lang="nl-NL" dirty="0" err="1" smtClean="0"/>
              <a:t>guided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experts</a:t>
            </a:r>
          </a:p>
          <a:p>
            <a:pPr lvl="1"/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interactive</a:t>
            </a:r>
            <a:r>
              <a:rPr lang="nl-NL" dirty="0" smtClean="0"/>
              <a:t> </a:t>
            </a:r>
            <a:r>
              <a:rPr lang="nl-NL" dirty="0" err="1" smtClean="0"/>
              <a:t>techniques</a:t>
            </a:r>
            <a:endParaRPr lang="nl-NL" dirty="0" smtClean="0"/>
          </a:p>
          <a:p>
            <a:pPr lvl="1"/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7795" y="1813560"/>
            <a:ext cx="2457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4156952"/>
            <a:ext cx="4533900" cy="27010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8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3.72142682909999990000E+000&quot;&gt;&lt;m_ppcolschidx val=&quot;0&quot;/&gt;&lt;m_rgb r=&quot;ff&quot; g=&quot;99&quot; b=&quot;cc&quot;/&gt;&lt;/elem&gt;&lt;elem m_fUsage=&quot;2.71000000000000000000E+000&quot;&gt;&lt;m_ppcolschidx val=&quot;0&quot;/&gt;&lt;m_rgb r=&quot;a5&quot; g=&quot;f5&quot; b=&quot;a3&quot;/&gt;&lt;/elem&gt;&lt;elem m_fUsage=&quot;4.30467210000000160000E-001&quot;&gt;&lt;m_ppcolschidx val=&quot;0&quot;/&gt;&lt;m_rgb r=&quot;18&quot; g=&quot;68&quot; b=&quot;4&quot;/&gt;&lt;/elem&gt;&lt;elem m_fUsage=&quot;3.13810596090000170000E-001&quot;&gt;&lt;m_ppcolschidx val=&quot;0&quot;/&gt;&lt;m_rgb r=&quot;c0&quot; g=&quot;0&quot; b=&quot;0&quot;/&gt;&lt;/elem&gt;&lt;elem m_fUsage=&quot;3.13810596090000170000E-001&quot;&gt;&lt;m_ppcolschidx val=&quot;0&quot;/&gt;&lt;m_rgb r=&quot;66&quot; g=&quot;99&quot; b=&quot;0&quot;/&gt;&lt;/elem&gt;&lt;/m_vecMRU&gt;&lt;/m_mruColor&gt;&lt;m_mapectfillschemeMRU&gt;&lt;key val=&quot;0&quot;/&gt;&lt;elem&gt;&lt;m_nPartnerID val=&quot;610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262"/>
</p:tagLst>
</file>

<file path=ppt/theme/theme1.xml><?xml version="1.0" encoding="utf-8"?>
<a:theme xmlns:a="http://schemas.openxmlformats.org/drawingml/2006/main" name="12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Arial Black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Grünenthal Group New - Master für MTP-Kommentare</Template>
  <TotalTime>0</TotalTime>
  <Words>530</Words>
  <Application>Microsoft Macintosh PowerPoint</Application>
  <PresentationFormat>Bildschirmpräsentation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12_Standarddesign</vt:lpstr>
      <vt:lpstr>EDUCATION  &amp; RESEARCH  Deliverables:  not all delivered yet!</vt:lpstr>
      <vt:lpstr> Workshop 4: </vt:lpstr>
      <vt:lpstr> Basic conditions for E &amp; R</vt:lpstr>
      <vt:lpstr> Interplay in patient care, R &amp; E: </vt:lpstr>
      <vt:lpstr> Education in Pain Medicine</vt:lpstr>
      <vt:lpstr> Education: </vt:lpstr>
      <vt:lpstr> Education in Pain Medicine: </vt:lpstr>
      <vt:lpstr> Research programs </vt:lpstr>
      <vt:lpstr> Research</vt:lpstr>
      <vt:lpstr> Research</vt:lpstr>
      <vt:lpstr> Conclusions: </vt:lpstr>
    </vt:vector>
  </TitlesOfParts>
  <Company>Grunenthal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Norbert.vanRooij@grunenthal.com</dc:creator>
  <cp:lastModifiedBy>Gianpier Ciraci</cp:lastModifiedBy>
  <cp:revision>288</cp:revision>
  <cp:lastPrinted>2011-09-19T09:31:33Z</cp:lastPrinted>
  <dcterms:created xsi:type="dcterms:W3CDTF">2011-09-01T08:42:59Z</dcterms:created>
  <dcterms:modified xsi:type="dcterms:W3CDTF">2012-05-31T07:29:04Z</dcterms:modified>
</cp:coreProperties>
</file>