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3"/>
  </p:notesMasterIdLst>
  <p:sldIdLst>
    <p:sldId id="258" r:id="rId5"/>
    <p:sldId id="264" r:id="rId6"/>
    <p:sldId id="277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3" r:id="rId15"/>
    <p:sldId id="275" r:id="rId16"/>
    <p:sldId id="276" r:id="rId17"/>
    <p:sldId id="279" r:id="rId18"/>
    <p:sldId id="278" r:id="rId19"/>
    <p:sldId id="274" r:id="rId20"/>
    <p:sldId id="27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30A9B4-EF0B-EAC0-2730-8844579231C4}" name="Oda  Steensen" initials="OS" userId="S::oda.steensen@efic.org::f1ce0fe7-e2dc-4a07-89ff-66e86964cf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100"/>
    <a:srgbClr val="8B8B8B"/>
    <a:srgbClr val="0076B6"/>
    <a:srgbClr val="184E7C"/>
    <a:srgbClr val="0281BB"/>
    <a:srgbClr val="F79635"/>
    <a:srgbClr val="FF7F02"/>
    <a:srgbClr val="97989A"/>
    <a:srgbClr val="7E7E7E"/>
    <a:srgbClr val="194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220AD-DB76-21D1-78CE-D6E40438A4B1}" v="30" dt="2025-01-30T09:45:27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4695" autoAdjust="0"/>
  </p:normalViewPr>
  <p:slideViewPr>
    <p:cSldViewPr snapToGrid="0">
      <p:cViewPr>
        <p:scale>
          <a:sx n="70" d="100"/>
          <a:sy n="70" d="100"/>
        </p:scale>
        <p:origin x="-46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B69B-4EAC-46F4-A6A2-A3C0BB4B46F2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7B88-A03B-4660-9064-9D3A43DA03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1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7B88-A03B-4660-9064-9D3A43DA03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7B88-A03B-4660-9064-9D3A43DA030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9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uropeanpainfederation.eu/wp-content/uploads/2024/12/SIP-INFOGRAPHIC-03-Pri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4D7C"/>
          </a:solidFill>
          <a:ln>
            <a:solidFill>
              <a:srgbClr val="184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07ADFF63-9C21-2EC3-48CB-2EC86E8E6828}"/>
              </a:ext>
            </a:extLst>
          </p:cNvPr>
          <p:cNvSpPr txBox="1"/>
          <p:nvPr/>
        </p:nvSpPr>
        <p:spPr>
          <a:xfrm>
            <a:off x="1956446" y="1141598"/>
            <a:ext cx="8272712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3200" i="1" noProof="0" dirty="0" smtClean="0">
                <a:solidFill>
                  <a:srgbClr val="184E7C"/>
                </a:solidFill>
                <a:latin typeface="Century Gothic"/>
              </a:rPr>
              <a:t>SIP – Impacto Social del Dolor</a:t>
            </a:r>
            <a:endParaRPr lang="es-ES_tradnl" sz="3200" i="1" noProof="0" dirty="0">
              <a:solidFill>
                <a:srgbClr val="184E7C"/>
              </a:solidFill>
              <a:latin typeface="Century Gothic"/>
            </a:endParaRPr>
          </a:p>
          <a:p>
            <a:pPr algn="ctr"/>
            <a:endParaRPr lang="es-ES_tradnl" dirty="0">
              <a:solidFill>
                <a:srgbClr val="184E7C"/>
              </a:solidFill>
              <a:latin typeface="Century Gothic"/>
              <a:cs typeface="Arial"/>
            </a:endParaRPr>
          </a:p>
          <a:p>
            <a:pPr algn="ctr"/>
            <a:r>
              <a:rPr lang="es-ES_tradnl" sz="2800" b="1" u="sng" dirty="0">
                <a:solidFill>
                  <a:srgbClr val="184E7C"/>
                </a:solidFill>
                <a:latin typeface="Century Gothic"/>
                <a:cs typeface="Arial"/>
              </a:rPr>
              <a:t>El posicionamiento de </a:t>
            </a:r>
            <a:r>
              <a:rPr lang="es-ES_tradnl" sz="2800" b="1" u="sng" dirty="0" smtClean="0">
                <a:solidFill>
                  <a:srgbClr val="184E7C"/>
                </a:solidFill>
                <a:latin typeface="Century Gothic"/>
                <a:cs typeface="Arial"/>
              </a:rPr>
              <a:t>la EFIC </a:t>
            </a:r>
            <a:r>
              <a:rPr lang="es-ES_tradnl" sz="2800" b="1" u="sng" dirty="0">
                <a:solidFill>
                  <a:srgbClr val="184E7C"/>
                </a:solidFill>
                <a:latin typeface="Century Gothic"/>
                <a:cs typeface="Arial"/>
              </a:rPr>
              <a:t>en el </a:t>
            </a:r>
          </a:p>
          <a:p>
            <a:pPr algn="ctr"/>
            <a:r>
              <a:rPr lang="es-ES_tradnl" sz="2800" b="1" u="sng" dirty="0">
                <a:solidFill>
                  <a:srgbClr val="184E7C"/>
                </a:solidFill>
                <a:latin typeface="Century Gothic"/>
                <a:cs typeface="Arial"/>
              </a:rPr>
              <a:t>tratamiento multidisciplinar del dolor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91BD4E3D-0FEB-D249-24A9-F3A04F3BE848}"/>
              </a:ext>
            </a:extLst>
          </p:cNvPr>
          <p:cNvSpPr txBox="1"/>
          <p:nvPr/>
        </p:nvSpPr>
        <p:spPr>
          <a:xfrm>
            <a:off x="3817200" y="3468788"/>
            <a:ext cx="45512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dirty="0">
                <a:solidFill>
                  <a:srgbClr val="184E7C"/>
                </a:solidFill>
                <a:latin typeface="Century Gothic"/>
                <a:cs typeface="Arial"/>
              </a:rPr>
              <a:t>Luis García-Larrea – </a:t>
            </a:r>
            <a:r>
              <a:rPr lang="nb-NO" dirty="0" smtClean="0">
                <a:solidFill>
                  <a:srgbClr val="184E7C"/>
                </a:solidFill>
                <a:latin typeface="Century Gothic"/>
                <a:cs typeface="Arial"/>
              </a:rPr>
              <a:t>Angela Palomares</a:t>
            </a:r>
            <a:endParaRPr lang="nb-NO" dirty="0">
              <a:solidFill>
                <a:srgbClr val="184E7C"/>
              </a:solidFill>
              <a:latin typeface="Century Gothic"/>
              <a:cs typeface="Arial"/>
            </a:endParaRPr>
          </a:p>
          <a:p>
            <a:pPr algn="ctr"/>
            <a:r>
              <a:rPr lang="nb-NO" dirty="0">
                <a:solidFill>
                  <a:srgbClr val="184E7C"/>
                </a:solidFill>
                <a:latin typeface="Century Gothic"/>
                <a:cs typeface="Arial"/>
              </a:rPr>
              <a:t>SED, Málaga 2025</a:t>
            </a:r>
          </a:p>
        </p:txBody>
      </p:sp>
      <p:pic>
        <p:nvPicPr>
          <p:cNvPr id="8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6F28C9A0-5130-C486-70F3-B76016AD0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545" y="4727814"/>
            <a:ext cx="1164514" cy="1650591"/>
          </a:xfrm>
          <a:prstGeom prst="rect">
            <a:avLst/>
          </a:prstGeom>
        </p:spPr>
      </p:pic>
      <p:pic>
        <p:nvPicPr>
          <p:cNvPr id="9" name="Picture 8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xmlns="" id="{343134E2-9128-3CD2-7DD0-AB0C332E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19" y="5182037"/>
            <a:ext cx="2968389" cy="1195683"/>
          </a:xfrm>
          <a:prstGeom prst="rect">
            <a:avLst/>
          </a:prstGeom>
        </p:spPr>
      </p:pic>
      <p:pic>
        <p:nvPicPr>
          <p:cNvPr id="10" name="Picture 9" descr="A blue star with black text&#10;&#10;AI-generated content may be incorrect.">
            <a:extLst>
              <a:ext uri="{FF2B5EF4-FFF2-40B4-BE49-F238E27FC236}">
                <a16:creationId xmlns:a16="http://schemas.microsoft.com/office/drawing/2014/main" xmlns="" id="{28F4E5EB-B0B9-B688-CDEC-5674A668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397" y="4421666"/>
            <a:ext cx="2727278" cy="27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27BB45-F35E-B71E-0A11-774F9EC8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CA3A5DCF-9B1C-43FA-2918-FA6235474A53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352B0352-171E-6189-C2B3-86B2BA4D393B}"/>
              </a:ext>
            </a:extLst>
          </p:cNvPr>
          <p:cNvSpPr txBox="1"/>
          <p:nvPr/>
        </p:nvSpPr>
        <p:spPr>
          <a:xfrm>
            <a:off x="395854" y="292189"/>
            <a:ext cx="7932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El Tratamiento Multidisciplinar del Dolor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D1FCFD2-8A45-73EC-3B15-45C7CB477F43}"/>
              </a:ext>
            </a:extLst>
          </p:cNvPr>
          <p:cNvSpPr txBox="1"/>
          <p:nvPr/>
        </p:nvSpPr>
        <p:spPr>
          <a:xfrm>
            <a:off x="311951" y="1443841"/>
            <a:ext cx="115774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El tratamiento multidisciplinar eficaz del dolor crónico requiere un grupo básico de profesionales sanitarios con distintas competencias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. Juntos, el equipo debe ser capaz de evaluar y tratar los aspectos médicos, físicos, psicológicos, emocionales y sociales de los dolores de forma individualizada y adaptada a las necesidades y objetivos de cada persona. Una buena comunicación entre los miembros del equipo es vital para una gestión eficaz.</a:t>
            </a: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La atención multidisciplinar permite una evaluación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multidimensional y holística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del dolor crónico, ayuda a iniciar rápidamente el tratamiento tras el diagnóstico y garantiza que cada persona tenga acceso a una amplia gama de opciones de tratamiento farmacológico y no farmacológico que necesita. </a:t>
            </a: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Se han documentado mejoras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en la intensidad del dolor, el funcionamiento físico, la calidad de vida, 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el sufrimiento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emocional y la reincorporación al trabajo en pacientes con dolor que reciben un enfoque multidisciplinar en comparación con un enfoque unidisciplinar.</a:t>
            </a: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A8A073C7-C051-C0C8-D4D2-9181FAC13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925952-97A6-DB75-7DB9-757D5027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A4C726DB-D1D9-1003-CB62-BDCB6B7829E6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9EC916AA-E997-215B-C47D-79F4E31A60A4}"/>
              </a:ext>
            </a:extLst>
          </p:cNvPr>
          <p:cNvSpPr txBox="1"/>
          <p:nvPr/>
        </p:nvSpPr>
        <p:spPr>
          <a:xfrm>
            <a:off x="395854" y="101368"/>
            <a:ext cx="111042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Proyectos en Marcha: El Tratamiento Multimodal del Dolor (EFIC)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7D3CE14-3CAA-00B4-3FA8-08976CDE6DF0}"/>
              </a:ext>
            </a:extLst>
          </p:cNvPr>
          <p:cNvSpPr txBox="1"/>
          <p:nvPr/>
        </p:nvSpPr>
        <p:spPr>
          <a:xfrm>
            <a:off x="307298" y="1582340"/>
            <a:ext cx="115774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A menudo se recomienda el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tratamiento multimodal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para muchas dolencias. A pesar de ello, el concepto de tratamiento multimodal sigue estando sujeto a diferentes interpretaciones, sin una definición consensuada, y a una falta de acuerdo sobre las modalidades discretas que comprenden dicho tratamiento entre disciplinas como, por ejemplo, fisioterapia o medicina.</a:t>
            </a: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El grupo de trabajo de EFIC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dirigido por el profesor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Michiel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Reneman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y la Dra. Mary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O'Keeffe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, </a:t>
            </a:r>
            <a:r>
              <a:rPr lang="es-ES_tradnl" b="1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elaboran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una definición consensuada del tratamiento multimodal del dolor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, incluyendo consideraciones sobre lo que debería representar la mejor práctica para los sistemas sanitarios europeos, así como lo que debería constituir un estándar mínimo.</a:t>
            </a:r>
          </a:p>
          <a:p>
            <a:pPr algn="just"/>
            <a:endParaRPr lang="es-ES_tradnl" noProof="0" dirty="0" smtClean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La definición y sus elementos, a través de un perfeccionamiento continuo, </a:t>
            </a:r>
            <a:r>
              <a:rPr lang="es-ES_tradnl" b="1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deben contribuir </a:t>
            </a: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a crear una base empírica sólida que sustentará el desarrollo de políticas sobre el dolor y la enseñanza, aplicación, medición y evaluación sistemáticas y eficaces del tratamiento multimodal del dolor.</a:t>
            </a: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232127E0-1A63-EE41-2AD6-00627F3CD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 descr="Description: European Journal of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36" y="171770"/>
            <a:ext cx="5264028" cy="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6558" y="970345"/>
            <a:ext cx="1095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Proposal for a standardised definition of Multimodal Chronic Pain Treatment </a:t>
            </a:r>
            <a:r>
              <a:rPr lang="en-IE" b="1" dirty="0" smtClean="0"/>
              <a:t>and Management</a:t>
            </a:r>
            <a:r>
              <a:rPr lang="en-IE" b="1" dirty="0"/>
              <a:t>:</a:t>
            </a:r>
            <a:endParaRPr lang="fr-FR" dirty="0"/>
          </a:p>
          <a:p>
            <a:pPr algn="ctr"/>
            <a:r>
              <a:rPr lang="en-IE" b="1" i="1" dirty="0" smtClean="0"/>
              <a:t>A European </a:t>
            </a:r>
            <a:r>
              <a:rPr lang="en-IE" b="1" i="1" dirty="0"/>
              <a:t>Pain Federation EFIC Task Force recommendation statement</a:t>
            </a:r>
            <a:endParaRPr lang="fr-FR" i="1" dirty="0"/>
          </a:p>
        </p:txBody>
      </p:sp>
      <p:sp>
        <p:nvSpPr>
          <p:cNvPr id="7" name="Rectangle 6"/>
          <p:cNvSpPr/>
          <p:nvPr/>
        </p:nvSpPr>
        <p:spPr>
          <a:xfrm>
            <a:off x="349857" y="1662409"/>
            <a:ext cx="11577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dirty="0" smtClean="0"/>
              <a:t>O’Keeffe M, </a:t>
            </a:r>
            <a:r>
              <a:rPr lang="en-IE" sz="1600" dirty="0" err="1" smtClean="0"/>
              <a:t>Korwisi</a:t>
            </a:r>
            <a:r>
              <a:rPr lang="en-IE" sz="1600" dirty="0" smtClean="0"/>
              <a:t> B,</a:t>
            </a:r>
            <a:r>
              <a:rPr lang="en-IE" sz="1600" baseline="30000" dirty="0"/>
              <a:t> </a:t>
            </a:r>
            <a:r>
              <a:rPr lang="en-IE" sz="1600" dirty="0" err="1" smtClean="0"/>
              <a:t>Treede</a:t>
            </a:r>
            <a:r>
              <a:rPr lang="en-IE" sz="1600" dirty="0" smtClean="0"/>
              <a:t> R-D,</a:t>
            </a:r>
            <a:r>
              <a:rPr lang="en-IE" sz="1600" baseline="30000" dirty="0" smtClean="0"/>
              <a:t> </a:t>
            </a:r>
            <a:r>
              <a:rPr lang="en-IE" sz="1600" dirty="0" err="1" smtClean="0"/>
              <a:t>Fullen</a:t>
            </a:r>
            <a:r>
              <a:rPr lang="en-IE" sz="1600" dirty="0" smtClean="0"/>
              <a:t> BM, Kaiser U, </a:t>
            </a:r>
            <a:r>
              <a:rPr lang="en-IE" sz="1600" dirty="0" err="1" smtClean="0"/>
              <a:t>Pogatzki</a:t>
            </a:r>
            <a:r>
              <a:rPr lang="en-IE" sz="1600" dirty="0" smtClean="0"/>
              <a:t>-Zahn EM,</a:t>
            </a:r>
            <a:r>
              <a:rPr lang="en-IE" sz="1600" baseline="30000" dirty="0" smtClean="0"/>
              <a:t> </a:t>
            </a:r>
            <a:r>
              <a:rPr lang="en-IE" sz="1600" dirty="0" err="1" smtClean="0"/>
              <a:t>Tölle</a:t>
            </a:r>
            <a:r>
              <a:rPr lang="en-IE" sz="1600" dirty="0" smtClean="0"/>
              <a:t> TR,</a:t>
            </a:r>
            <a:r>
              <a:rPr lang="en-IE" sz="1600" baseline="30000" dirty="0" smtClean="0"/>
              <a:t> </a:t>
            </a:r>
            <a:r>
              <a:rPr lang="en-IE" sz="1600" dirty="0" err="1" smtClean="0"/>
              <a:t>Vowles</a:t>
            </a:r>
            <a:r>
              <a:rPr lang="en-IE" sz="1600" dirty="0" smtClean="0"/>
              <a:t> KE,</a:t>
            </a:r>
            <a:r>
              <a:rPr lang="en-IE" sz="1600" baseline="30000" dirty="0" smtClean="0"/>
              <a:t> </a:t>
            </a:r>
            <a:r>
              <a:rPr lang="en-IE" sz="1600" dirty="0" err="1" smtClean="0"/>
              <a:t>Reneman</a:t>
            </a:r>
            <a:r>
              <a:rPr lang="en-IE" sz="1600" dirty="0" smtClean="0"/>
              <a:t> MF</a:t>
            </a:r>
            <a:endParaRPr lang="fr-FR" sz="1600" dirty="0"/>
          </a:p>
        </p:txBody>
      </p:sp>
      <p:pic>
        <p:nvPicPr>
          <p:cNvPr id="8" name="Picture 7" descr="A diagram of a stag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19" y="2169849"/>
            <a:ext cx="9419963" cy="456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52485"/>
              </p:ext>
            </p:extLst>
          </p:nvPr>
        </p:nvGraphicFramePr>
        <p:xfrm>
          <a:off x="350593" y="2397827"/>
          <a:ext cx="5715000" cy="396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830"/>
                <a:gridCol w="42811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General Requirements for      Definitions</a:t>
                      </a:r>
                      <a:endParaRPr lang="fr-FR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u="none" strike="noStrike" dirty="0">
                          <a:effectLst/>
                        </a:rPr>
                        <a:t>Consistent with IASP’s definition of pain </a:t>
                      </a:r>
                      <a:r>
                        <a:rPr lang="en-IE" sz="1400" u="none" strike="noStrike" dirty="0" smtClean="0">
                          <a:effectLst/>
                        </a:rPr>
                        <a:t/>
                      </a:r>
                      <a:br>
                        <a:rPr lang="en-IE" sz="1400" u="none" strike="noStrike" dirty="0" smtClean="0">
                          <a:effectLst/>
                        </a:rPr>
                      </a:br>
                      <a:r>
                        <a:rPr lang="en-IE" sz="1400" u="none" strike="noStrike" dirty="0" smtClean="0">
                          <a:effectLst/>
                        </a:rPr>
                        <a:t>(</a:t>
                      </a:r>
                      <a:r>
                        <a:rPr lang="en-IE" sz="1400" u="none" strike="noStrike" dirty="0">
                          <a:effectLst/>
                        </a:rPr>
                        <a:t>Raja et al., 2020).</a:t>
                      </a:r>
                      <a:endParaRPr lang="fr-FR" sz="1400" u="none" strike="noStrike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u="none" strike="noStrike" dirty="0" smtClean="0">
                          <a:effectLst/>
                        </a:rPr>
                        <a:t>Aligned </a:t>
                      </a:r>
                      <a:r>
                        <a:rPr lang="en-IE" sz="1400" u="none" strike="noStrike" dirty="0">
                          <a:effectLst/>
                        </a:rPr>
                        <a:t>with the biopsychosocial framework, targeting at least two of the biological, psychological, and social factors.</a:t>
                      </a:r>
                      <a:endParaRPr lang="fr-FR" sz="1400" u="none" strike="noStrike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u="none" strike="noStrike" dirty="0">
                          <a:effectLst/>
                        </a:rPr>
                        <a:t>Applicable across all healthcare disciplines in the chronic pain field.</a:t>
                      </a:r>
                      <a:endParaRPr lang="fr-FR" sz="1400" u="none" strike="noStrike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u="none" strike="noStrike" dirty="0">
                          <a:effectLst/>
                        </a:rPr>
                        <a:t>Feasible for (future) implementation by all EFIC members, </a:t>
                      </a:r>
                      <a:r>
                        <a:rPr lang="en-IE" sz="1400" u="none" strike="noStrike" dirty="0" smtClean="0">
                          <a:effectLst/>
                        </a:rPr>
                        <a:t>Adaptable </a:t>
                      </a:r>
                      <a:r>
                        <a:rPr lang="en-IE" sz="1400" u="none" strike="noStrike" dirty="0">
                          <a:effectLst/>
                        </a:rPr>
                        <a:t>to national healthcare systems.</a:t>
                      </a:r>
                      <a:endParaRPr lang="fr-FR" sz="1400" u="none" strike="noStrike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u="none" strike="noStrike" dirty="0">
                          <a:effectLst/>
                        </a:rPr>
                        <a:t>Distinct from multi- or interdisciplinary definitions.</a:t>
                      </a:r>
                      <a:endParaRPr lang="fr-FR" sz="1400" u="none" strike="noStrike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61765" y="1914129"/>
            <a:ext cx="7025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Table 1: Requirements for formulation of Definitions and Modalities list</a:t>
            </a:r>
            <a:endParaRPr kumimoji="0" lang="en-IE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Description: European Journal of 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36" y="171770"/>
            <a:ext cx="5264028" cy="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6558" y="970345"/>
            <a:ext cx="1095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Proposal for a standardised definition of Multimodal Chronic Pain Treatment </a:t>
            </a:r>
            <a:r>
              <a:rPr lang="en-IE" b="1" dirty="0" smtClean="0"/>
              <a:t>and Management</a:t>
            </a:r>
            <a:r>
              <a:rPr lang="en-IE" b="1" dirty="0"/>
              <a:t>:</a:t>
            </a:r>
            <a:endParaRPr lang="fr-FR" dirty="0"/>
          </a:p>
          <a:p>
            <a:pPr algn="ctr"/>
            <a:r>
              <a:rPr lang="en-IE" b="1" i="1" dirty="0" smtClean="0"/>
              <a:t>A European </a:t>
            </a:r>
            <a:r>
              <a:rPr lang="en-IE" b="1" i="1" dirty="0"/>
              <a:t>Pain Federation EFIC Task Force recommendation statement</a:t>
            </a:r>
            <a:endParaRPr lang="fr-FR" i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69238"/>
              </p:ext>
            </p:extLst>
          </p:nvPr>
        </p:nvGraphicFramePr>
        <p:xfrm>
          <a:off x="6253149" y="2904795"/>
          <a:ext cx="5715000" cy="300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830"/>
                <a:gridCol w="42811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Specific Requirements for </a:t>
                      </a:r>
                      <a:r>
                        <a:rPr lang="en-IE" sz="1400" b="1" dirty="0" smtClean="0">
                          <a:effectLst/>
                        </a:rPr>
                        <a:t>list </a:t>
                      </a:r>
                      <a:r>
                        <a:rPr lang="en-IE" sz="1400" b="1" dirty="0">
                          <a:effectLst/>
                        </a:rPr>
                        <a:t>of Modalities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dirty="0">
                          <a:effectLst/>
                        </a:rPr>
                        <a:t>Each modality has to be a distinct intervention with distinct targets drawn from the biopsychosocial model (i.e., biological, psychological, or social).</a:t>
                      </a:r>
                      <a:endParaRPr lang="fr-F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dirty="0">
                          <a:effectLst/>
                        </a:rPr>
                        <a:t>Distinct from but aligned with IASP definitions of multi- and interdisciplinary pain treatment.</a:t>
                      </a:r>
                      <a:endParaRPr lang="fr-F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dirty="0">
                          <a:effectLst/>
                        </a:rPr>
                        <a:t>Balanced in terms of level of detail</a:t>
                      </a:r>
                      <a:endParaRPr lang="fr-F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IE" sz="1400" dirty="0">
                          <a:effectLst/>
                        </a:rPr>
                        <a:t>Distinct from but aligned with general delivery principles of high-quality pain care </a:t>
                      </a:r>
                      <a:endParaRPr lang="fr-FR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European Journal of 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36" y="171770"/>
            <a:ext cx="5264028" cy="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6558" y="970345"/>
            <a:ext cx="1095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Proposal for a standardised definition of Multimodal Chronic Pain Treatment </a:t>
            </a:r>
            <a:r>
              <a:rPr lang="en-IE" b="1" dirty="0" smtClean="0"/>
              <a:t>and Management</a:t>
            </a:r>
            <a:r>
              <a:rPr lang="en-IE" b="1" dirty="0"/>
              <a:t>:</a:t>
            </a:r>
            <a:endParaRPr lang="fr-FR" dirty="0"/>
          </a:p>
          <a:p>
            <a:pPr algn="ctr"/>
            <a:r>
              <a:rPr lang="en-IE" b="1" i="1" dirty="0" smtClean="0"/>
              <a:t>A European </a:t>
            </a:r>
            <a:r>
              <a:rPr lang="en-IE" b="1" i="1" dirty="0"/>
              <a:t>Pain Federation EFIC Task Force recommendation statement</a:t>
            </a:r>
            <a:endParaRPr lang="fr-FR" i="1" dirty="0"/>
          </a:p>
        </p:txBody>
      </p:sp>
      <p:sp>
        <p:nvSpPr>
          <p:cNvPr id="2" name="Rectangle 1"/>
          <p:cNvSpPr/>
          <p:nvPr/>
        </p:nvSpPr>
        <p:spPr>
          <a:xfrm>
            <a:off x="959672" y="4105323"/>
            <a:ext cx="10112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/>
              <a:t>Proposed definition of multimodal pain management </a:t>
            </a: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dirty="0" smtClean="0"/>
              <a:t>(</a:t>
            </a:r>
            <a:r>
              <a:rPr lang="en-IE" sz="2000" dirty="0"/>
              <a:t>work in </a:t>
            </a:r>
            <a:r>
              <a:rPr lang="en-IE" sz="2000" dirty="0" smtClean="0"/>
              <a:t>progress, not exempt from difficulties !) </a:t>
            </a:r>
            <a:endParaRPr lang="en-IE" sz="2000" dirty="0" smtClean="0"/>
          </a:p>
          <a:p>
            <a:endParaRPr lang="en-IE" sz="2000" dirty="0" smtClean="0"/>
          </a:p>
          <a:p>
            <a:pPr algn="ctr"/>
            <a:r>
              <a:rPr lang="en-IE" sz="2000" dirty="0" smtClean="0"/>
              <a:t>“The </a:t>
            </a:r>
            <a:r>
              <a:rPr lang="en-IE" sz="2000" dirty="0"/>
              <a:t>coordinated simultaneous application of two or more therapeutic modalities from at least two domains of the biopsychosocial model for a person living with chronic </a:t>
            </a:r>
            <a:r>
              <a:rPr lang="en-IE" sz="2000" dirty="0" smtClean="0"/>
              <a:t>pain”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1231271" y="2279307"/>
            <a:ext cx="984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 smtClean="0"/>
              <a:t>Current </a:t>
            </a:r>
            <a:r>
              <a:rPr lang="en-IE" i="1" dirty="0"/>
              <a:t>IASP </a:t>
            </a:r>
            <a:r>
              <a:rPr lang="en-IE" i="1" dirty="0" smtClean="0"/>
              <a:t>definition of multimodal treatment:</a:t>
            </a:r>
          </a:p>
          <a:p>
            <a:r>
              <a:rPr lang="en-IE" i="1" dirty="0" smtClean="0"/>
              <a:t> </a:t>
            </a:r>
          </a:p>
          <a:p>
            <a:pPr algn="ctr"/>
            <a:r>
              <a:rPr lang="en-IE" i="1" dirty="0" smtClean="0"/>
              <a:t>“The </a:t>
            </a:r>
            <a:r>
              <a:rPr lang="en-IE" i="1" dirty="0"/>
              <a:t>concurrent use of separate therapeutic interventions with different mechanisms of action within one discipline aimed at different pain </a:t>
            </a:r>
            <a:r>
              <a:rPr lang="en-IE" i="1" dirty="0" smtClean="0"/>
              <a:t>mechanisms”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0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escription: European Journal of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36" y="171770"/>
            <a:ext cx="5264028" cy="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558" y="970345"/>
            <a:ext cx="1095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Proposal for a standardised definition of Multimodal Chronic Pain Treatment </a:t>
            </a:r>
            <a:r>
              <a:rPr lang="en-IE" b="1" dirty="0" smtClean="0"/>
              <a:t>and Management</a:t>
            </a:r>
            <a:endParaRPr lang="fr-FR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98659"/>
              </p:ext>
            </p:extLst>
          </p:nvPr>
        </p:nvGraphicFramePr>
        <p:xfrm>
          <a:off x="1273955" y="1663000"/>
          <a:ext cx="10051935" cy="5009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0645"/>
                <a:gridCol w="3350645"/>
                <a:gridCol w="3350645"/>
              </a:tblGrid>
              <a:tr h="1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Modality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Examples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fr-FR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69" marR="60669" marT="0" marB="0"/>
                </a:tc>
              </a:tr>
              <a:tr h="3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Complementary therapies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Acupuncture, meditation, yoga, tai chi, dietary interventions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</a:rPr>
                        <a:t>, </a:t>
                      </a: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Psychological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237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Electrostimulation</a:t>
                      </a:r>
                      <a:r>
                        <a:rPr lang="en-US" sz="1050" dirty="0">
                          <a:effectLst/>
                        </a:rPr>
                        <a:t> therapies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Laser, TENS 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474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Exercise therapies</a:t>
                      </a:r>
                      <a:endParaRPr lang="fr-FR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Aerobic, strengthening, range of movement 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3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Interventional pain therapies</a:t>
                      </a:r>
                      <a:endParaRPr lang="fr-FR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Corticosteroid injections, nerve blocks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3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Manual therapies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Massage, </a:t>
                      </a:r>
                      <a:r>
                        <a:rPr lang="en-US" sz="1050" dirty="0" err="1">
                          <a:effectLst/>
                        </a:rPr>
                        <a:t>mobilisation</a:t>
                      </a:r>
                      <a:r>
                        <a:rPr lang="en-US" sz="1050" dirty="0">
                          <a:effectLst/>
                        </a:rPr>
                        <a:t> or manipulation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3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Participation directed therapies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Functional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r>
                        <a:rPr lang="fr-FR" sz="1050" dirty="0" err="1">
                          <a:effectLst/>
                        </a:rPr>
                        <a:t>restoration</a:t>
                      </a:r>
                      <a:r>
                        <a:rPr lang="fr-FR" sz="1050" dirty="0">
                          <a:effectLst/>
                        </a:rPr>
                        <a:t> programmes, </a:t>
                      </a:r>
                      <a:r>
                        <a:rPr lang="fr-FR" sz="1050" dirty="0" err="1">
                          <a:effectLst/>
                        </a:rPr>
                        <a:t>vocational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r>
                        <a:rPr lang="fr-FR" sz="1050" dirty="0" err="1">
                          <a:effectLst/>
                        </a:rPr>
                        <a:t>rehabilitation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1155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Patient Education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9170" algn="l"/>
                        </a:tabLs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Advice and education to support self-     management, reassurance, advice on importance of movement and physical activity, information on nature, management and course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Psychological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</a:rPr>
                        <a:t>;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</a:rPr>
                        <a:t>Social ?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4621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Pharmacotherapies</a:t>
                      </a:r>
                      <a:r>
                        <a:rPr lang="en-IE" sz="80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Paracetamol, non-steroidal anti-inflammatory drugs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498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Psychological therapies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</a:rPr>
                        <a:t>Cognitive-behavioural therapy, behavioural therapy, acceptance and commitment therapy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Psychological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332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Surgical therapies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</a:rPr>
                        <a:t>Joint arthroplasty, joint replacement</a:t>
                      </a:r>
                      <a:endParaRPr lang="fr-FR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  <a:tr h="249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Thermotherapies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</a:rPr>
                        <a:t>Superficial heat</a:t>
                      </a:r>
                      <a:endParaRPr lang="fr-FR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</a:rPr>
                        <a:t>Biological</a:t>
                      </a:r>
                      <a:endParaRPr lang="fr-FR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0669" marR="60669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65525" y="1428551"/>
            <a:ext cx="48958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9488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Table 4: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Proposed List of Modalities (to be updated according to future evidence) 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201F436-AE3C-37B6-C2EE-18761642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23D6DBC8-0A57-68AB-AF15-907286987354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D22722F0-DA7B-4241-47FC-7D76FD254553}"/>
              </a:ext>
            </a:extLst>
          </p:cNvPr>
          <p:cNvSpPr txBox="1"/>
          <p:nvPr/>
        </p:nvSpPr>
        <p:spPr>
          <a:xfrm>
            <a:off x="395854" y="101368"/>
            <a:ext cx="111042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Proyectos en Marcha: El Tratamiento Interdisciplinar del Dolor (IASP)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8A919A-3A3F-9649-5F03-0E4084620E04}"/>
              </a:ext>
            </a:extLst>
          </p:cNvPr>
          <p:cNvSpPr txBox="1"/>
          <p:nvPr/>
        </p:nvSpPr>
        <p:spPr>
          <a:xfrm>
            <a:off x="307298" y="1479539"/>
            <a:ext cx="115774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El grupo de trabajo de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IASP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para la nueva definición del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tratamiento interdisciplinar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del dolor, dirigido por la doctora Ulrike Kaiser y la profesora Harriet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Wittink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, se centrará en revisar y adaptar la definición actual.</a:t>
            </a: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Además, el grupo ofrecerá descripciones recomendadas de: </a:t>
            </a: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Las c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aracterísticas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clave de la gestión o el tratamiento interdisciplinar del dolor;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Los p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rincipios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básicos de la colaboración interdisciplinar en los programas de atención al dolor;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El c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ompromiso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de los pacientes en los programas interdisciplinares de atención al dolor;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Las c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ompetencias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básicas de los miembros de un equipo en programas interdisciplinares de atención al dolor 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Los o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bjetivos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básicos de los programas interdisciplinares de atención al dolor.</a:t>
            </a:r>
          </a:p>
          <a:p>
            <a:pPr algn="just"/>
            <a:endParaRPr lang="es-ES_tradnl" b="1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Ambos grupos (los cuales trabajan en estrecha colaboración) y proyectos están en su fase final y serán un importante punto de referencia para nuestro trabajo en este ámbito. Sin embargo, ya estamos incorporando suavemente dichos conceptos en nuestras posiciones en cuanto a crear conciencia y cambiar las políticas en materia de salud.</a:t>
            </a:r>
            <a:endParaRPr lang="es-ES_tradnl" b="1" i="1" dirty="0">
              <a:solidFill>
                <a:srgbClr val="1F4E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B616BCFA-86C8-39EC-8C3C-EAA90EF0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E054A7B-2333-D523-1C0C-DA5B0863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13B64DE-26A6-E5E0-3C25-E54F2C745B10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3923BDDF-E344-D53B-CD5C-941221CE9CE9}"/>
              </a:ext>
            </a:extLst>
          </p:cNvPr>
          <p:cNvSpPr txBox="1"/>
          <p:nvPr/>
        </p:nvSpPr>
        <p:spPr>
          <a:xfrm>
            <a:off x="321084" y="55547"/>
            <a:ext cx="1157740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3200" dirty="0">
                <a:solidFill>
                  <a:schemeClr val="bg1"/>
                </a:solidFill>
                <a:latin typeface="Century Gothic"/>
              </a:rPr>
              <a:t>Creando Conciencia y Cambiando el Panorama Político Europeo y Nacional</a:t>
            </a:r>
            <a:endParaRPr lang="es-ES_tradnl" sz="3200" noProof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A2FDE9F-6D32-7696-1AA5-18B0BDE0A489}"/>
              </a:ext>
            </a:extLst>
          </p:cNvPr>
          <p:cNvSpPr txBox="1"/>
          <p:nvPr/>
        </p:nvSpPr>
        <p:spPr>
          <a:xfrm>
            <a:off x="311951" y="1452483"/>
            <a:ext cx="115774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b="1" u="sng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Mediante SIP y sus Plataformas Nacionales </a:t>
            </a:r>
            <a:r>
              <a:rPr lang="es-ES_tradnl" b="1" u="sng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EFIC procura:</a:t>
            </a:r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Crear conciencia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sob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re la importancia y la necesidad de la </a:t>
            </a: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perspectiva biopsicosocial del dolor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Crear conciencia sobre los beneficios de un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enfoque multidisciplinar en el tratamiento y manejo del dolor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Integrar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ambos conceptos en políticas Europeas (y nacionales).</a:t>
            </a: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b="1" u="sng" dirty="0">
                <a:solidFill>
                  <a:srgbClr val="1F4E7C"/>
                </a:solidFill>
                <a:latin typeface="Century Gothic" panose="020B0502020202020204" pitchFamily="34" charset="0"/>
              </a:rPr>
              <a:t>Casos de éxito recientes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Inclusión del enfoque multidisciplinar y biopsicosocial en el </a:t>
            </a: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Informe BECA 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(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Beating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Cancer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) del Parlamento Europeo, en el contexto del Plan Europeo de Lucha Contra el </a:t>
            </a:r>
            <a:r>
              <a:rPr lang="es-ES_tradnl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Cancer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 (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Beating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Cancer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Plan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Inclusión del enfoque multidisciplinar y biopsicosocial en el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Informe de Salud Mental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del Parlamento Europeo, en el contexto de la 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Estrategi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a Europea de Salud Mental (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European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Mental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Health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Strategy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Inclusión de una referencia a CI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E, en el contexto de la </a:t>
            </a:r>
            <a:r>
              <a:rPr lang="es-ES_tradnl" b="1" dirty="0">
                <a:solidFill>
                  <a:srgbClr val="1F4E7C"/>
                </a:solidFill>
                <a:latin typeface="Century Gothic" panose="020B0502020202020204" pitchFamily="34" charset="0"/>
              </a:rPr>
              <a:t>Regulación del Espacio Europeo de Datos Sanitarios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 (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European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Health</a:t>
            </a:r>
            <a:r>
              <a:rPr lang="es-ES_tradnl" i="1" dirty="0">
                <a:solidFill>
                  <a:srgbClr val="1F4E7C"/>
                </a:solidFill>
                <a:latin typeface="Century Gothic" panose="020B0502020202020204" pitchFamily="34" charset="0"/>
              </a:rPr>
              <a:t> Data </a:t>
            </a:r>
            <a:r>
              <a:rPr lang="es-ES_tradnl" i="1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Space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).</a:t>
            </a:r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F2B402DF-3A0B-1AC2-BB6C-7FBB56C4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7FEC5AE7-5348-E618-D7E7-B36A14611B68}"/>
              </a:ext>
            </a:extLst>
          </p:cNvPr>
          <p:cNvSpPr/>
          <p:nvPr/>
        </p:nvSpPr>
        <p:spPr>
          <a:xfrm>
            <a:off x="0" y="0"/>
            <a:ext cx="12192000" cy="5088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91BE82CE-3BCE-4CD8-DC06-2D016A26BEF5}"/>
              </a:ext>
            </a:extLst>
          </p:cNvPr>
          <p:cNvSpPr txBox="1"/>
          <p:nvPr/>
        </p:nvSpPr>
        <p:spPr>
          <a:xfrm>
            <a:off x="3794801" y="5730825"/>
            <a:ext cx="46023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entury Gothic"/>
              </a:rPr>
              <a:t>https://europeanpainfederation.eu/sip/</a:t>
            </a:r>
          </a:p>
        </p:txBody>
      </p:sp>
      <p:pic>
        <p:nvPicPr>
          <p:cNvPr id="3" name="Picture 2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xmlns="" id="{2180C879-07D3-05EE-D422-05912653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3891186"/>
            <a:ext cx="2968389" cy="1195683"/>
          </a:xfrm>
          <a:prstGeom prst="rect">
            <a:avLst/>
          </a:prstGeom>
        </p:spPr>
      </p:pic>
      <p:pic>
        <p:nvPicPr>
          <p:cNvPr id="6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DC7D8026-C04F-3F73-5D93-F53F83226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027" y="3428577"/>
            <a:ext cx="1164514" cy="1650591"/>
          </a:xfrm>
          <a:prstGeom prst="rect">
            <a:avLst/>
          </a:prstGeom>
        </p:spPr>
      </p:pic>
      <p:pic>
        <p:nvPicPr>
          <p:cNvPr id="10" name="Picture 9" descr="A blue star with black text&#10;&#10;AI-generated content may be incorrect.">
            <a:extLst>
              <a:ext uri="{FF2B5EF4-FFF2-40B4-BE49-F238E27FC236}">
                <a16:creationId xmlns:a16="http://schemas.microsoft.com/office/drawing/2014/main" xmlns="" id="{AD8184C4-53B3-CE46-3F40-BA60AF2D0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332" y="3188213"/>
            <a:ext cx="2727278" cy="27272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0D65F8A-4768-625A-4EC1-8FBBED33EEA8}"/>
              </a:ext>
            </a:extLst>
          </p:cNvPr>
          <p:cNvSpPr txBox="1"/>
          <p:nvPr/>
        </p:nvSpPr>
        <p:spPr>
          <a:xfrm>
            <a:off x="2987642" y="1792570"/>
            <a:ext cx="6047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¡</a:t>
            </a:r>
            <a:r>
              <a:rPr lang="es-ES_tradnl" sz="2400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Gracias!</a:t>
            </a:r>
          </a:p>
          <a:p>
            <a:pPr algn="ctr"/>
            <a:r>
              <a:rPr lang="es-ES_tradnl" sz="240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(y </a:t>
            </a:r>
            <a:r>
              <a:rPr lang="es-ES_tradnl" sz="2400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discusion</a:t>
            </a:r>
            <a:r>
              <a:rPr lang="es-ES_tradnl" sz="240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abierta)</a:t>
            </a:r>
            <a:endParaRPr lang="es-ES_tradnl" sz="2400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C0045A2-4279-DB05-0CA1-748E3740688C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B9830D02-E1B7-85C9-BC87-F3B8A6903901}"/>
              </a:ext>
            </a:extLst>
          </p:cNvPr>
          <p:cNvSpPr txBox="1"/>
          <p:nvPr/>
        </p:nvSpPr>
        <p:spPr>
          <a:xfrm>
            <a:off x="395855" y="138288"/>
            <a:ext cx="115094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  <a:latin typeface="Century Gothic"/>
              </a:rPr>
              <a:t>Los principales ejes de trabajo </a:t>
            </a:r>
            <a:br>
              <a:rPr lang="nb-NO" sz="3200" dirty="0" smtClean="0">
                <a:solidFill>
                  <a:schemeClr val="bg1"/>
                </a:solidFill>
                <a:latin typeface="Century Gothic"/>
              </a:rPr>
            </a:br>
            <a:r>
              <a:rPr lang="nb-NO" sz="3200" dirty="0" smtClean="0">
                <a:solidFill>
                  <a:schemeClr val="bg1"/>
                </a:solidFill>
                <a:latin typeface="Century Gothic"/>
              </a:rPr>
              <a:t>de </a:t>
            </a:r>
            <a:r>
              <a:rPr lang="nb-NO" sz="3200" dirty="0">
                <a:solidFill>
                  <a:schemeClr val="bg1"/>
                </a:solidFill>
                <a:latin typeface="Century Gothic"/>
              </a:rPr>
              <a:t>la </a:t>
            </a:r>
            <a:r>
              <a:rPr lang="nb-NO" sz="3200" dirty="0" smtClean="0">
                <a:solidFill>
                  <a:schemeClr val="bg1"/>
                </a:solidFill>
                <a:latin typeface="Century Gothic"/>
              </a:rPr>
              <a:t>Federación Europea del dolor (EFIC)</a:t>
            </a:r>
            <a:endParaRPr lang="nb-NO" sz="320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BB989A3A-CE0E-839F-81F4-CD34C0A1E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  <p:pic>
        <p:nvPicPr>
          <p:cNvPr id="6" name="Picture 5" descr="A diagram of a person's body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04CF6CEC-862A-1F86-528E-2A11A7C6D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2" y="1383132"/>
            <a:ext cx="2851731" cy="40296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B9CE20-2355-F4AC-B78C-CBDEB89CBB5A}"/>
              </a:ext>
            </a:extLst>
          </p:cNvPr>
          <p:cNvSpPr txBox="1"/>
          <p:nvPr/>
        </p:nvSpPr>
        <p:spPr>
          <a:xfrm>
            <a:off x="3385996" y="1406564"/>
            <a:ext cx="851931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s-ES_tradnl" sz="1800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La Federación agrupa 40 sociedades europeas miembros de la IASP, y realiza su trabajo siguiendo tres líneas principales:</a:t>
            </a:r>
          </a:p>
          <a:p>
            <a:pPr algn="just" rtl="0" fontAlgn="base"/>
            <a:endParaRPr lang="es-ES_tradnl" dirty="0" smtClean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 rtl="0" fontAlgn="base"/>
            <a:r>
              <a:rPr lang="es-ES_tradnl" sz="1800" b="1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Investigación</a:t>
            </a:r>
            <a:r>
              <a:rPr lang="es-ES_tradnl" sz="1800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:  Proposición de guías y recomendaciones clínicas; desarrollo razonado de prioridades de investigación; puesta en común de jóvenes investigadores de diferentes países del ámbito europeo; preparación del congreso EFIC bienal.</a:t>
            </a:r>
          </a:p>
          <a:p>
            <a:pPr algn="just" rtl="0" fontAlgn="base"/>
            <a:endParaRPr lang="es-ES_tradnl" sz="1800" i="0" u="none" strike="noStrike" dirty="0" smtClean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/>
            <a:r>
              <a:rPr lang="es-ES_tradnl" sz="1800" b="1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Formación / Enseñanza: </a:t>
            </a:r>
            <a:r>
              <a:rPr lang="es-ES_tradnl" sz="1800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Diplomas europeos de medicina (EDPM), fisioterapia (EDPP) y enfermería (EDPN) del dolor. Preparación del congreso bienal y desarrollo de un «Virtual Summit» los años inter-congresos; creación de «escuelas europeas sobre dolor» y (tentativas de) </a:t>
            </a:r>
            <a:r>
              <a:rPr lang="es-ES_tradnl" sz="1800" i="0" u="none" strike="noStrike" dirty="0" err="1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armoniz</a:t>
            </a:r>
            <a:r>
              <a:rPr lang="es-ES_tradnl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a</a:t>
            </a:r>
            <a:r>
              <a:rPr lang="es-ES_tradnl" sz="1800" i="0" u="none" strike="noStrike" dirty="0" err="1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cion</a:t>
            </a:r>
            <a:r>
              <a:rPr lang="es-ES_tradnl" sz="1800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 de programas europeos de formación en dolor .    </a:t>
            </a:r>
          </a:p>
          <a:p>
            <a:pPr algn="just" rtl="0" fontAlgn="base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es-ES_tradnl" sz="1800" b="1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Sensibilización ciudadana</a:t>
            </a:r>
            <a:r>
              <a:rPr lang="es-ES_tradnl" sz="1800" i="0" u="none" strike="noStrike" dirty="0" smtClean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« </a:t>
            </a:r>
            <a:r>
              <a:rPr lang="es-ES_tradnl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Public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awareness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»):  Diseminación hacia el público de la importancia del dolor en todos sus aspectos; foros de debate con profesionales</a:t>
            </a:r>
            <a:r>
              <a:rPr lang="en-GB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y autoridades sanitarias, reguladores y responsables políticos y presupuestarios, </a:t>
            </a:r>
            <a:r>
              <a:rPr lang="es-ES_tradnl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etc</a:t>
            </a:r>
            <a:r>
              <a:rPr lang="en-GB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.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Incluye como elemento importante el grupo « Impacto </a:t>
            </a:r>
            <a:r>
              <a:rPr lang="es-ES_tradnl" dirty="0" err="1" smtClean="0">
                <a:solidFill>
                  <a:srgbClr val="1F4E7C"/>
                </a:solidFill>
                <a:latin typeface="Century Gothic" panose="020B0502020202020204" pitchFamily="34" charset="0"/>
              </a:rPr>
              <a:t>Societal</a:t>
            </a:r>
            <a:r>
              <a:rPr lang="es-ES_tradnl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 del Dolor » (SIP)</a:t>
            </a:r>
          </a:p>
        </p:txBody>
      </p:sp>
    </p:spTree>
    <p:extLst>
      <p:ext uri="{BB962C8B-B14F-4D97-AF65-F5344CB8AC3E}">
        <p14:creationId xmlns:p14="http://schemas.microsoft.com/office/powerpoint/2010/main" val="40584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C0045A2-4279-DB05-0CA1-748E3740688C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B9830D02-E1B7-85C9-BC87-F3B8A6903901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entury Gothic"/>
              </a:rPr>
              <a:t>The Societal Impact of Pain (SIP)</a:t>
            </a:r>
          </a:p>
        </p:txBody>
      </p:sp>
      <p:pic>
        <p:nvPicPr>
          <p:cNvPr id="2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BB989A3A-CE0E-839F-81F4-CD34C0A1E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B9CE20-2355-F4AC-B78C-CBDEB89CBB5A}"/>
              </a:ext>
            </a:extLst>
          </p:cNvPr>
          <p:cNvSpPr txBox="1"/>
          <p:nvPr/>
        </p:nvSpPr>
        <p:spPr>
          <a:xfrm>
            <a:off x="1066089" y="1705313"/>
            <a:ext cx="100598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1800" i="0" u="none" strike="noStrike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La plataforma «Impacto social del dolor» (SIP) es una asociación de múltiples partes interesadas dirigida por la Federación Europea del Dolor EFIC y Pain Alliance Europe (PAE), cuyo objetivo es concienciar sobre el dolor y cambiar las políticas al respecto.</a:t>
            </a:r>
          </a:p>
          <a:p>
            <a:pPr algn="just" rtl="0" fontAlgn="base"/>
            <a:endParaRPr lang="en-GB" sz="1800" i="0" u="none" strike="noStrike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/>
            <a:r>
              <a:rPr lang="en-GB" sz="1800" i="0" u="none" strike="noStrike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La plataforma ofrece oportunidades de debate a profesionales sanitarios, grupos de defensa del dolor, políticos, proveedores de seguros sanitarios, representantes de las autoridades sanitarias, reguladores y responsables presupuestarios.</a:t>
            </a:r>
          </a:p>
          <a:p>
            <a:pPr algn="just" rtl="0" fontAlgn="base"/>
            <a:endParaRPr lang="en-GB" sz="1800" i="0" u="none" strike="noStrike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/>
            <a:r>
              <a:rPr lang="en-GB" sz="1800" i="0" u="none" strike="noStrike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El marco científico de la plataforma SIP está bajo la responsabilidad de EFIC, y la dirección estratégica del proyecto la definen ambos socios. Las empresas farmacéuticas Grünenthal GmbH y GSK son los principales patrocinadores de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2980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2AE103B-7528-6006-FFCE-656A73699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F7B3F873-CC1C-E4B6-D52D-4740EBC8CD03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A8E81BD-8900-73F7-60CB-5CE2182A64A6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entury Gothic"/>
              </a:rPr>
              <a:t>Plataformas Nacionales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C4BF981-9009-4F77-A91A-6FA2D3A7123A}"/>
              </a:ext>
            </a:extLst>
          </p:cNvPr>
          <p:cNvSpPr txBox="1"/>
          <p:nvPr/>
        </p:nvSpPr>
        <p:spPr>
          <a:xfrm>
            <a:off x="3048000" y="3230479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/>
              <a:t> </a:t>
            </a:r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33213B99-04F1-9AC6-835A-4F629AB21D12}"/>
              </a:ext>
            </a:extLst>
          </p:cNvPr>
          <p:cNvSpPr/>
          <p:nvPr/>
        </p:nvSpPr>
        <p:spPr>
          <a:xfrm>
            <a:off x="3418609" y="1241759"/>
            <a:ext cx="5354782" cy="549254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66DDEB0F-3495-9EFE-CBC1-1A291561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32" y="1402632"/>
            <a:ext cx="1133219" cy="5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BC221F52-CBFA-E436-E416-78EFFEF8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6" y="1799285"/>
            <a:ext cx="1114559" cy="11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6DA4B566-FBBB-FFCB-FF7E-EF81DFF8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3" y="2568149"/>
            <a:ext cx="1114559" cy="11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8DF1ED5-35F0-664E-9F00-D6E8C6B7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66" y="3682703"/>
            <a:ext cx="1191022" cy="5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tipo&#10;&#10;Descripción generada automáticamente">
            <a:extLst>
              <a:ext uri="{FF2B5EF4-FFF2-40B4-BE49-F238E27FC236}">
                <a16:creationId xmlns:a16="http://schemas.microsoft.com/office/drawing/2014/main" xmlns="" id="{7E1DC529-6813-7026-945E-7A74D842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98" y="2094330"/>
            <a:ext cx="1063215" cy="5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1AC327FF-71E3-7CEB-BD77-18FAAE8B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54" y="5342681"/>
            <a:ext cx="630782" cy="7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tipo&#10;&#10;Descripción generada automáticamente">
            <a:extLst>
              <a:ext uri="{FF2B5EF4-FFF2-40B4-BE49-F238E27FC236}">
                <a16:creationId xmlns:a16="http://schemas.microsoft.com/office/drawing/2014/main" xmlns="" id="{2476511A-4143-5979-7C69-C7230738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06" y="5567764"/>
            <a:ext cx="562787" cy="9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E6C1D975-FCD8-AC85-D35D-39D7F611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88" y="2625113"/>
            <a:ext cx="1063215" cy="10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E043DEFF-9FAF-2CA5-5376-BDF16726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83" y="4587751"/>
            <a:ext cx="1116856" cy="5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F4C4CC06-BD18-EE5B-C950-A628B351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2" y="5252201"/>
            <a:ext cx="502683" cy="9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gotipo, Icono&#10;&#10;Descripción generada automáticamente">
            <a:extLst>
              <a:ext uri="{FF2B5EF4-FFF2-40B4-BE49-F238E27FC236}">
                <a16:creationId xmlns:a16="http://schemas.microsoft.com/office/drawing/2014/main" xmlns="" id="{F73394C5-FCB9-F12B-DE9E-E18C0741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49" y="3786436"/>
            <a:ext cx="516921" cy="9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412BA59B-A360-B1E7-AEA0-C7B88577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07" y="4833653"/>
            <a:ext cx="532266" cy="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0596551E-5807-CBDD-8D23-45E5925E77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A447132-291B-5B34-526B-516BB037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90EC1562-B49D-D3B7-F809-369A21D93F41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94A8C9B3-A24E-9D17-F7C9-A894FA7B2DED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SIP: Objetivos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3539A6-95DC-E050-A56C-9D92BE80730E}"/>
              </a:ext>
            </a:extLst>
          </p:cNvPr>
          <p:cNvSpPr txBox="1"/>
          <p:nvPr/>
        </p:nvSpPr>
        <p:spPr>
          <a:xfrm>
            <a:off x="1066089" y="2164711"/>
            <a:ext cx="10059822" cy="252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Concienciar</a:t>
            </a:r>
            <a:r>
              <a:rPr lang="es-ES_tradnl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 sobre la relevancia del impacto que el dolor tiene en nuestras sociedades, en la salud y en los sistemas económicos.</a:t>
            </a: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endParaRPr lang="es-ES_tradnl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Intercambiar información e intercambiar mejores prácticas </a:t>
            </a:r>
            <a:r>
              <a:rPr lang="es-ES_tradnl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entre todos los Estados miembros de la Unión Europea.</a:t>
            </a: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endParaRPr lang="es-ES_tradnl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Desarrollar y fomentar </a:t>
            </a:r>
            <a:r>
              <a:rPr lang="es-ES_tradnl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estrategias y actividades políticas a escala europea para mejorar la atención al dolor en Europa.</a:t>
            </a:r>
            <a:endParaRPr lang="es-ES_tradnl" i="0" noProof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7413F224-FDFC-E0DC-5F13-0EFE5889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6EB63F3-5F87-AFEC-A2D8-7F0A6FEF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169EB4C-EB2B-205B-657E-7C1958D62F55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90388510-0C86-4C96-3E37-6B432E854FCA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SIP: Prioridades a Largo Plazo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107A6C-B872-738B-0219-4E77C92E4704}"/>
              </a:ext>
            </a:extLst>
          </p:cNvPr>
          <p:cNvSpPr txBox="1"/>
          <p:nvPr/>
        </p:nvSpPr>
        <p:spPr>
          <a:xfrm>
            <a:off x="1079875" y="1512778"/>
            <a:ext cx="10059822" cy="437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sz="18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El dolor como indicador</a:t>
            </a:r>
            <a:r>
              <a:rPr lang="es-ES_tradnl" sz="1800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: Desarrollar instrumentos para evaluar el impacto social del dolor (el dolor como indicador de calidad).</a:t>
            </a: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endParaRPr lang="es-ES_tradnl" sz="1800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sz="18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Educación en dolor</a:t>
            </a:r>
            <a:r>
              <a:rPr lang="es-ES_tradnl" sz="1800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: Fomentar la educación sobre el dolor tanto a nivel universitario como de posgrado y dar prioridad a la educación sobre el dolor para los profesionales sanitarios, los pacientes, los responsables políticos y el público en general.</a:t>
            </a: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endParaRPr lang="es-ES_tradnl" sz="1800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sz="18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Dolor en el empleo</a:t>
            </a:r>
            <a:r>
              <a:rPr lang="es-ES_tradnl" sz="1800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: Iniciar políticas que aborden el impacto del dolor en el empleo e incluir el dolor en las iniciativas pertinentes existentes.</a:t>
            </a: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endParaRPr lang="es-ES_tradnl" sz="1800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lnSpc>
                <a:spcPts val="2392"/>
              </a:lnSpc>
              <a:buFont typeface="Arial" panose="020B0604020202020204" pitchFamily="34" charset="0"/>
              <a:buChar char="•"/>
            </a:pPr>
            <a:r>
              <a:rPr lang="es-ES_tradnl" sz="18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Investigación en dolor</a:t>
            </a:r>
            <a:r>
              <a:rPr lang="es-ES_tradnl" sz="1800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: Aumentar la inversión en investigación sobre el impacto social del dolor.</a:t>
            </a:r>
          </a:p>
          <a:p>
            <a:pPr algn="just" rtl="0" fontAlgn="base">
              <a:lnSpc>
                <a:spcPts val="2392"/>
              </a:lnSpc>
            </a:pPr>
            <a:endParaRPr lang="en-US" sz="1800" b="1" i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8CB04331-8E4A-77CA-65A8-B3FAEE5B2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C424D3-2D70-53CA-E3AA-D3834FC4D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DD7ACF88-CD82-7851-9B95-550355C62150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933FC47-392C-BF7E-7CF5-8718520EAAAA}"/>
              </a:ext>
            </a:extLst>
          </p:cNvPr>
          <p:cNvSpPr txBox="1"/>
          <p:nvPr/>
        </p:nvSpPr>
        <p:spPr>
          <a:xfrm>
            <a:off x="2123572" y="2440011"/>
            <a:ext cx="7944855" cy="1604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2392"/>
              </a:lnSpc>
            </a:pPr>
            <a:r>
              <a:rPr lang="es-ES_tradnl" sz="24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EFIC y SIP:</a:t>
            </a:r>
          </a:p>
          <a:p>
            <a:pPr algn="ctr" rtl="0" fontAlgn="base">
              <a:lnSpc>
                <a:spcPts val="2392"/>
              </a:lnSpc>
            </a:pPr>
            <a:endParaRPr lang="es-ES_tradnl" sz="2400" b="1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ctr" rtl="0" fontAlgn="base">
              <a:lnSpc>
                <a:spcPts val="2392"/>
              </a:lnSpc>
            </a:pPr>
            <a:r>
              <a:rPr lang="es-ES_tradnl" sz="2400" b="1" i="0" noProof="0" dirty="0">
                <a:solidFill>
                  <a:srgbClr val="1F4E7C"/>
                </a:solidFill>
                <a:effectLst/>
                <a:latin typeface="Century Gothic" panose="020B0502020202020204" pitchFamily="34" charset="0"/>
              </a:rPr>
              <a:t>Una perspectiva biopsicosocial y multidisciplinar del tratamiento y manejo del dolor</a:t>
            </a:r>
            <a:endParaRPr lang="es-ES_tradnl" sz="2400" i="0" noProof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>
              <a:lnSpc>
                <a:spcPts val="2392"/>
              </a:lnSpc>
            </a:pPr>
            <a:endParaRPr lang="en-US" sz="1800" b="1" i="0" dirty="0">
              <a:solidFill>
                <a:srgbClr val="1F4E7C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" name="Gráfico 7" descr="Marcador con relleno sólido">
            <a:extLst>
              <a:ext uri="{FF2B5EF4-FFF2-40B4-BE49-F238E27FC236}">
                <a16:creationId xmlns:a16="http://schemas.microsoft.com/office/drawing/2014/main" xmlns="" id="{C97F6DEA-632F-5A60-5192-CA23C1A1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37744" y="195072"/>
            <a:ext cx="3233928" cy="3233928"/>
          </a:xfrm>
          <a:prstGeom prst="rect">
            <a:avLst/>
          </a:prstGeom>
        </p:spPr>
      </p:pic>
      <p:pic>
        <p:nvPicPr>
          <p:cNvPr id="10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AA2DA48A-29A7-8E81-41EC-7AAA31AEC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DB92329-DF34-7D34-1832-CA396F84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EE1B9DE-9409-D6D5-9306-6D53E9501E06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7CB4F711-76A5-2A70-8BEF-E0AEC85923CD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El Modelo Biopsicosocial</a:t>
            </a:r>
          </a:p>
        </p:txBody>
      </p:sp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xmlns="" id="{AB85E098-011B-124E-7971-6924D3CDE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6" y="1024568"/>
            <a:ext cx="3994278" cy="56724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E2A3AE-87FE-789D-CF80-0D9F0CE9EA31}"/>
              </a:ext>
            </a:extLst>
          </p:cNvPr>
          <p:cNvSpPr txBox="1"/>
          <p:nvPr/>
        </p:nvSpPr>
        <p:spPr>
          <a:xfrm>
            <a:off x="5183615" y="1997839"/>
            <a:ext cx="6123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Este modelo sostiene que el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dolor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es una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experiencia personal que surge de una interacción dinámica entre factores biológicos, psicológicos y sociales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. Estos factores no se excluyen mutuamente. </a:t>
            </a: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La Federación Europea del Dolor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EFIC recomienda la aplicación integral del modelo biopsicosocial del dolor en la atención clínica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(evaluación y tratamiento),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la investigación, la educación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y la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política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1DAACA5F-A51B-5996-05BB-C0019DA5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C9395AB-A30F-1D0A-52CE-36EDEED1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A25DF0EF-2450-087E-2319-4EAA2023CC60}"/>
              </a:ext>
            </a:extLst>
          </p:cNvPr>
          <p:cNvSpPr/>
          <p:nvPr/>
        </p:nvSpPr>
        <p:spPr>
          <a:xfrm>
            <a:off x="0" y="-16138"/>
            <a:ext cx="12219573" cy="1220589"/>
          </a:xfrm>
          <a:prstGeom prst="rect">
            <a:avLst/>
          </a:prstGeom>
          <a:solidFill>
            <a:srgbClr val="184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FF3AC1E0-1390-41B4-035F-AD4A0AEFD255}"/>
              </a:ext>
            </a:extLst>
          </p:cNvPr>
          <p:cNvSpPr txBox="1"/>
          <p:nvPr/>
        </p:nvSpPr>
        <p:spPr>
          <a:xfrm>
            <a:off x="395855" y="292189"/>
            <a:ext cx="6710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noProof="0" dirty="0">
                <a:solidFill>
                  <a:schemeClr val="bg1"/>
                </a:solidFill>
                <a:latin typeface="Century Gothic"/>
              </a:rPr>
              <a:t>El Modelo Biopsicosocial y CIE-11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C58B82-0338-6913-89A3-F6053EB8E3B1}"/>
              </a:ext>
            </a:extLst>
          </p:cNvPr>
          <p:cNvSpPr txBox="1"/>
          <p:nvPr/>
        </p:nvSpPr>
        <p:spPr>
          <a:xfrm>
            <a:off x="321084" y="1720840"/>
            <a:ext cx="115774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La naturaleza biopsicosocial del dolor se promueve en la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11ª revisión de la Clasificación Internacional de Enfermedades (CIE-11)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y se aplica a todas las afecciones relacionadas con el dolor. </a:t>
            </a:r>
          </a:p>
          <a:p>
            <a:pPr algn="just"/>
            <a:endParaRPr lang="es-ES_tradnl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En particular, mediante la inclusión del diagnóstico de </a:t>
            </a:r>
            <a:r>
              <a:rPr lang="es-ES_tradnl" b="1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Dolor Crónico Primario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, que se define como dolor en uno o más sistemas corporales y en cualquier localización corporal </a:t>
            </a:r>
            <a:r>
              <a:rPr lang="es-ES_tradnl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que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: </a:t>
            </a:r>
            <a:endParaRPr lang="es-ES_tradnl" noProof="0" dirty="0" smtClean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AutoNum type="alphaLcParenBoth"/>
            </a:pPr>
            <a:r>
              <a:rPr lang="es-ES_tradnl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persiste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o reaparece durante más de 3 meses, </a:t>
            </a:r>
            <a:endParaRPr lang="es-ES_tradnl" noProof="0" dirty="0" smtClean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AutoNum type="alphaLcParenBoth"/>
            </a:pPr>
            <a:r>
              <a:rPr lang="es-ES_tradnl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se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asocia a un malestar emocional significativo (p. ej., ira, ansiedad o estado de ánimo depresivo) y/o a una discapacidad funcional significativa (impacto en las actividades de la vida diaria, las aficiones y la participación en roles sociales), y </a:t>
            </a:r>
            <a:endParaRPr lang="es-ES_tradnl" noProof="0" dirty="0" smtClean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AutoNum type="alphaLcParenBoth"/>
            </a:pPr>
            <a:r>
              <a:rPr lang="es-ES_tradnl" noProof="0" dirty="0" smtClean="0">
                <a:solidFill>
                  <a:srgbClr val="1F4E7C"/>
                </a:solidFill>
                <a:latin typeface="Century Gothic" panose="020B0502020202020204" pitchFamily="34" charset="0"/>
              </a:rPr>
              <a:t>incluye 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síntomas que no se explican mejor por otro diagnóstico.</a:t>
            </a:r>
          </a:p>
          <a:p>
            <a:pPr algn="just"/>
            <a:endParaRPr lang="es-ES_tradnl" noProof="0" dirty="0">
              <a:solidFill>
                <a:srgbClr val="1F4E7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Al reconocer el papel del sufrimiento emocional y su función en la definición del Dolor </a:t>
            </a:r>
            <a:r>
              <a:rPr lang="es-ES_tradnl" dirty="0">
                <a:solidFill>
                  <a:srgbClr val="1F4E7C"/>
                </a:solidFill>
                <a:latin typeface="Century Gothic" panose="020B0502020202020204" pitchFamily="34" charset="0"/>
              </a:rPr>
              <a:t>C</a:t>
            </a:r>
            <a:r>
              <a:rPr lang="es-ES_tradnl" noProof="0" dirty="0" err="1">
                <a:solidFill>
                  <a:srgbClr val="1F4E7C"/>
                </a:solidFill>
                <a:latin typeface="Century Gothic" panose="020B0502020202020204" pitchFamily="34" charset="0"/>
              </a:rPr>
              <a:t>rónico</a:t>
            </a:r>
            <a:r>
              <a:rPr lang="es-ES_tradnl" noProof="0" dirty="0">
                <a:solidFill>
                  <a:srgbClr val="1F4E7C"/>
                </a:solidFill>
                <a:latin typeface="Century Gothic" panose="020B0502020202020204" pitchFamily="34" charset="0"/>
              </a:rPr>
              <a:t> Primario, la CIE-11 reconoce que hay varios factores que afectan al dolor y, por tanto, promueve un modelo biopsicosocial de evaluación.</a:t>
            </a:r>
          </a:p>
        </p:txBody>
      </p:sp>
      <p:pic>
        <p:nvPicPr>
          <p:cNvPr id="4" name="Bilde 1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xmlns="" id="{1AAF190A-894A-741F-A260-9315736E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0092" y="5954362"/>
            <a:ext cx="566012" cy="8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64D9D08C96C49BA230F7BEB102207" ma:contentTypeVersion="21" ma:contentTypeDescription="Create a new document." ma:contentTypeScope="" ma:versionID="e8284bc038b7bb47390bfa841661b745">
  <xsd:schema xmlns:xsd="http://www.w3.org/2001/XMLSchema" xmlns:xs="http://www.w3.org/2001/XMLSchema" xmlns:p="http://schemas.microsoft.com/office/2006/metadata/properties" xmlns:ns1="http://schemas.microsoft.com/sharepoint/v3" xmlns:ns2="c9f1b932-ff1b-4b4c-9e46-2b852420bc5c" xmlns:ns3="2ae8d297-7440-4c38-b7b9-1fedeeafda06" targetNamespace="http://schemas.microsoft.com/office/2006/metadata/properties" ma:root="true" ma:fieldsID="526c959c4f44495996205fd2d3a996ab" ns1:_="" ns2:_="" ns3:_="">
    <xsd:import namespace="http://schemas.microsoft.com/sharepoint/v3"/>
    <xsd:import namespace="c9f1b932-ff1b-4b4c-9e46-2b852420bc5c"/>
    <xsd:import namespace="2ae8d297-7440-4c38-b7b9-1fedeeafd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1b932-ff1b-4b4c-9e46-2b852420b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38e5dd2-60b6-4278-9d79-20f24f62f1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d297-7440-4c38-b7b9-1fedeeafd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f94a42-9462-46df-8b77-26a78b2068a9}" ma:internalName="TaxCatchAll" ma:showField="CatchAllData" ma:web="2ae8d297-7440-4c38-b7b9-1fedeeafd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9f1b932-ff1b-4b4c-9e46-2b852420bc5c">
      <Terms xmlns="http://schemas.microsoft.com/office/infopath/2007/PartnerControls"/>
    </lcf76f155ced4ddcb4097134ff3c332f>
    <_ip_UnifiedCompliancePolicyProperties xmlns="http://schemas.microsoft.com/sharepoint/v3" xsi:nil="true"/>
    <TaxCatchAll xmlns="2ae8d297-7440-4c38-b7b9-1fedeeafda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E156E3-5650-4B8F-823B-1C71A33B7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f1b932-ff1b-4b4c-9e46-2b852420bc5c"/>
    <ds:schemaRef ds:uri="2ae8d297-7440-4c38-b7b9-1fedeeafd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0B8482-BFA1-47D8-AE54-6D729EB17393}">
  <ds:schemaRefs>
    <ds:schemaRef ds:uri="http://schemas.microsoft.com/office/2006/metadata/properties"/>
    <ds:schemaRef ds:uri="http://schemas.microsoft.com/sharepoint/v3"/>
    <ds:schemaRef ds:uri="http://purl.org/dc/terms/"/>
    <ds:schemaRef ds:uri="c9f1b932-ff1b-4b4c-9e46-2b852420b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ae8d297-7440-4c38-b7b9-1fedeeafda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ECC76F-5F27-41BB-928E-6D48364FA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1823</Words>
  <Application>Microsoft Office PowerPoint</Application>
  <PresentationFormat>Custom</PresentationFormat>
  <Paragraphs>165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Garcia-Larrea</dc:creator>
  <cp:lastModifiedBy>Luis Garcia-Larrea</cp:lastModifiedBy>
  <cp:revision>702</cp:revision>
  <dcterms:created xsi:type="dcterms:W3CDTF">2012-08-10T12:39:23Z</dcterms:created>
  <dcterms:modified xsi:type="dcterms:W3CDTF">2025-06-05T09:57:00Z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0x0101002D464D9D08C96C49BA230F7BEB102207</vt:lpwstr>
  </property>
  <property fmtid="{D5CDD505-2E9C-101B-9397-08002B2CF9AE}" pid="3" name="MediaServiceImageTags">
    <vt:lpwstr/>
  </property>
</Properties>
</file>