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4"/>
    <p:sldMasterId id="2147483673" r:id="rId5"/>
  </p:sldMasterIdLst>
  <p:notesMasterIdLst>
    <p:notesMasterId r:id="rId15"/>
  </p:notesMasterIdLst>
  <p:sldIdLst>
    <p:sldId id="747" r:id="rId6"/>
    <p:sldId id="789" r:id="rId7"/>
    <p:sldId id="916" r:id="rId8"/>
    <p:sldId id="917" r:id="rId9"/>
    <p:sldId id="918" r:id="rId10"/>
    <p:sldId id="919" r:id="rId11"/>
    <p:sldId id="920" r:id="rId12"/>
    <p:sldId id="921" r:id="rId13"/>
    <p:sldId id="87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Kynman" initials="SK" lastIdx="1" clrIdx="0">
    <p:extLst>
      <p:ext uri="{19B8F6BF-5375-455C-9EA6-DF929625EA0E}">
        <p15:presenceInfo xmlns:p15="http://schemas.microsoft.com/office/powerpoint/2012/main" userId="S::sam.kynman@efic.org::bae8fe2e-b788-420c-a9b0-03f0263570a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9200"/>
    <a:srgbClr val="1A4E7D"/>
    <a:srgbClr val="2F5597"/>
    <a:srgbClr val="1F4E7C"/>
    <a:srgbClr val="769C66"/>
    <a:srgbClr val="229746"/>
    <a:srgbClr val="239D4A"/>
    <a:srgbClr val="F29101"/>
    <a:srgbClr val="00A5E1"/>
    <a:srgbClr val="EED7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DE340E-7D4B-8EF6-6515-7CBE8C519D3C}" v="14" dt="2025-08-19T09:51:40.335"/>
    <p1510:client id="{88E80BBC-C649-CD52-F04F-5B1B811828DC}" v="10" dt="2025-08-19T14:16:47.9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37"/>
        <p:guide pos="384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nah Kampos-Green" userId="S::hannah.kampos-green@efic.org::5bd5ce26-4bb7-4716-b7d5-23805a0debe5" providerId="AD" clId="Web-{5CDE340E-7D4B-8EF6-6515-7CBE8C519D3C}"/>
    <pc:docChg chg="modSld">
      <pc:chgData name="Hannah Kampos-Green" userId="S::hannah.kampos-green@efic.org::5bd5ce26-4bb7-4716-b7d5-23805a0debe5" providerId="AD" clId="Web-{5CDE340E-7D4B-8EF6-6515-7CBE8C519D3C}" dt="2025-08-19T09:51:40.335" v="12" actId="14100"/>
      <pc:docMkLst>
        <pc:docMk/>
      </pc:docMkLst>
      <pc:sldChg chg="addSp delSp modSp">
        <pc:chgData name="Hannah Kampos-Green" userId="S::hannah.kampos-green@efic.org::5bd5ce26-4bb7-4716-b7d5-23805a0debe5" providerId="AD" clId="Web-{5CDE340E-7D4B-8EF6-6515-7CBE8C519D3C}" dt="2025-08-19T09:51:40.335" v="12" actId="14100"/>
        <pc:sldMkLst>
          <pc:docMk/>
          <pc:sldMk cId="98819405" sldId="921"/>
        </pc:sldMkLst>
        <pc:picChg chg="del">
          <ac:chgData name="Hannah Kampos-Green" userId="S::hannah.kampos-green@efic.org::5bd5ce26-4bb7-4716-b7d5-23805a0debe5" providerId="AD" clId="Web-{5CDE340E-7D4B-8EF6-6515-7CBE8C519D3C}" dt="2025-08-19T09:49:41.924" v="0"/>
          <ac:picMkLst>
            <pc:docMk/>
            <pc:sldMk cId="98819405" sldId="921"/>
            <ac:picMk id="5" creationId="{0BACB339-6555-5F7C-F333-6CDD341D5F50}"/>
          </ac:picMkLst>
        </pc:picChg>
        <pc:picChg chg="add mod modCrop">
          <ac:chgData name="Hannah Kampos-Green" userId="S::hannah.kampos-green@efic.org::5bd5ce26-4bb7-4716-b7d5-23805a0debe5" providerId="AD" clId="Web-{5CDE340E-7D4B-8EF6-6515-7CBE8C519D3C}" dt="2025-08-19T09:51:40.335" v="12" actId="14100"/>
          <ac:picMkLst>
            <pc:docMk/>
            <pc:sldMk cId="98819405" sldId="921"/>
            <ac:picMk id="6" creationId="{B784FA1D-9AC0-6A8C-AC49-ACC2AF090861}"/>
          </ac:picMkLst>
        </pc:picChg>
      </pc:sldChg>
    </pc:docChg>
  </pc:docChgLst>
  <pc:docChgLst>
    <pc:chgData name="Hannah Kampos-Green" userId="S::hannah.kampos-green@efic.org::5bd5ce26-4bb7-4716-b7d5-23805a0debe5" providerId="AD" clId="Web-{88E80BBC-C649-CD52-F04F-5B1B811828DC}"/>
    <pc:docChg chg="modSld">
      <pc:chgData name="Hannah Kampos-Green" userId="S::hannah.kampos-green@efic.org::5bd5ce26-4bb7-4716-b7d5-23805a0debe5" providerId="AD" clId="Web-{88E80BBC-C649-CD52-F04F-5B1B811828DC}" dt="2025-08-19T14:16:47.951" v="4" actId="20577"/>
      <pc:docMkLst>
        <pc:docMk/>
      </pc:docMkLst>
      <pc:sldChg chg="modSp">
        <pc:chgData name="Hannah Kampos-Green" userId="S::hannah.kampos-green@efic.org::5bd5ce26-4bb7-4716-b7d5-23805a0debe5" providerId="AD" clId="Web-{88E80BBC-C649-CD52-F04F-5B1B811828DC}" dt="2025-08-19T14:16:47.951" v="4" actId="20577"/>
        <pc:sldMkLst>
          <pc:docMk/>
          <pc:sldMk cId="1851311987" sldId="918"/>
        </pc:sldMkLst>
        <pc:spChg chg="mod">
          <ac:chgData name="Hannah Kampos-Green" userId="S::hannah.kampos-green@efic.org::5bd5ce26-4bb7-4716-b7d5-23805a0debe5" providerId="AD" clId="Web-{88E80BBC-C649-CD52-F04F-5B1B811828DC}" dt="2025-08-19T14:16:47.951" v="4" actId="20577"/>
          <ac:spMkLst>
            <pc:docMk/>
            <pc:sldMk cId="1851311987" sldId="918"/>
            <ac:spMk id="3" creationId="{EC8E478B-F887-1141-1411-874E6D54334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7EC2D5-35E7-4350-987F-F477702B6E03}" type="datetimeFigureOut">
              <a:rPr lang="en-GB" smtClean="0"/>
              <a:t>19/08/2025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CB093C-67C8-4085-8101-7B989B059A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3843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074E4B7-8E27-498E-94C5-35D57277CEB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3FE5F8-3800-4734-A557-E2CB3F1EC4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677507"/>
            <a:ext cx="9144000" cy="1212240"/>
          </a:xfrm>
        </p:spPr>
        <p:txBody>
          <a:bodyPr anchor="b">
            <a:normAutofit/>
          </a:bodyPr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80AF29-FA41-4187-9BD7-C4AA0157CD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981822"/>
            <a:ext cx="9144000" cy="518624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2B5E457-1DA5-45CD-ABFF-AE8E6CCC783E}"/>
              </a:ext>
            </a:extLst>
          </p:cNvPr>
          <p:cNvSpPr/>
          <p:nvPr userDrawn="1"/>
        </p:nvSpPr>
        <p:spPr>
          <a:xfrm>
            <a:off x="3924300" y="600808"/>
            <a:ext cx="4343400" cy="43434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3">
            <a:extLst>
              <a:ext uri="{FF2B5EF4-FFF2-40B4-BE49-F238E27FC236}">
                <a16:creationId xmlns:a16="http://schemas.microsoft.com/office/drawing/2014/main" id="{B715A6ED-CE8F-4020-9560-D977A2329EB2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57" t="7403" r="9666" b="7403"/>
          <a:stretch/>
        </p:blipFill>
        <p:spPr bwMode="auto">
          <a:xfrm>
            <a:off x="4320409" y="1752600"/>
            <a:ext cx="3551182" cy="2039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71633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D9BC0-C6FE-47C0-8EBB-AFC653617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80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0D5647-93B3-437F-B874-54E3A0E25B9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4802188" y="0"/>
            <a:ext cx="7389812" cy="6858001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DBDCB0-AEC3-49B3-83AA-9C70212A9A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8800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9519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4D82A3E-93DE-4D03-9A5F-BD25544B34F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1600200"/>
            <a:ext cx="12192000" cy="52578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/>
              <a:t>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9882EA-D9B6-4B4C-9C4B-97DB5E811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99" y="365125"/>
            <a:ext cx="11178877" cy="925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51E0C18-D7D9-4566-8CB8-6C22290E24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999" y="5829238"/>
            <a:ext cx="1246501" cy="718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490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>
            <a:extLst>
              <a:ext uri="{FF2B5EF4-FFF2-40B4-BE49-F238E27FC236}">
                <a16:creationId xmlns:a16="http://schemas.microsoft.com/office/drawing/2014/main" id="{939BE0DD-47E8-4E2E-BA48-277816CAB27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1403" y="1526047"/>
            <a:ext cx="6902494" cy="3805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C33BBB9-7C29-468E-9135-50E6A61DDE60}"/>
              </a:ext>
            </a:extLst>
          </p:cNvPr>
          <p:cNvSpPr/>
          <p:nvPr userDrawn="1"/>
        </p:nvSpPr>
        <p:spPr>
          <a:xfrm>
            <a:off x="190500" y="5629275"/>
            <a:ext cx="2057400" cy="1228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381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C8BEF-DA36-4CD9-B8D2-31E0621129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EA87DB-D453-4A8C-97CD-68FF60A976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CE803-9430-4D6C-8EC6-AEA3A682D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274EB-48BE-4D4D-9E7E-4E131414A25B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BB75B-0788-4A3A-A00E-D3B9AB804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776D15-7E4E-4101-B873-CAE512037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83093-0B36-4BBD-A235-9A211F08D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613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3B0A6-27D6-44B0-BA87-968AF92AF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4499D2-6132-428A-9ABA-CB9FF1934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08098-D691-48C5-9D9D-C100395DA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274EB-48BE-4D4D-9E7E-4E131414A25B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AE34C2-BB88-4002-9738-75ADE81E5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A94D29-D4FA-4D85-A145-9E72540D6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83093-0B36-4BBD-A235-9A211F08D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3787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8CA2E-7FA5-4D46-8A28-54626D451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BABF13-CA9F-4F4A-9A6B-0C85A64A22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C3A9A1-89DB-438D-AE55-289FF3269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274EB-48BE-4D4D-9E7E-4E131414A25B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79745-EE09-465C-B227-390D6EEE0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C4176B-2926-4452-83F3-2C06F5968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83093-0B36-4BBD-A235-9A211F08D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0351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64D69-0E99-4C64-823D-A7F0BD5C7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7228A8-B667-4C95-BB18-0C77283E02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F980CE-D5F8-4599-8572-FF580A1AB8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E3CE5C-C404-4CA5-AB45-DC94B0D7C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274EB-48BE-4D4D-9E7E-4E131414A25B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D567E5-0098-402E-89C7-B29E0F43A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620E4F-4256-462D-B83A-A420761AA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83093-0B36-4BBD-A235-9A211F08D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4187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74339-A503-4DC6-9B69-1C001661A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6D7569-FDBC-4BF7-9409-45870F2C6F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04EFF5-5C9D-4CFA-B630-DA8E4F90AF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91BF2F-E22B-4DE9-8927-7B66886E3E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6C840B-E8D6-43B7-BBC7-BAC0303DB3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8D4CCE-FF16-4A81-9CBF-A9005CE5E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274EB-48BE-4D4D-9E7E-4E131414A25B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AB0926-AC44-4B41-A2C1-B62DBD40B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5C8E30-2C3A-4195-B9AE-A1A38B6A5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83093-0B36-4BBD-A235-9A211F08D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9445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76F68-5AEF-441E-B1D9-C614EEF8C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E6D18C-EB14-4285-AB47-8F4ED27B6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274EB-48BE-4D4D-9E7E-4E131414A25B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7F4440-898F-48E6-A2CF-6DF5408DE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567189-5433-4011-95F4-256A18645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83093-0B36-4BBD-A235-9A211F08D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9862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332A5F-3029-45C8-8920-7BF9A0834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274EB-48BE-4D4D-9E7E-4E131414A25B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2D03E0-62B3-4C06-91A9-BC73B37D2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6270C1-1D99-4F97-B5B8-CFE11D5C6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83093-0B36-4BBD-A235-9A211F08D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687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882EA-D9B6-4B4C-9C4B-97DB5E811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99" y="365125"/>
            <a:ext cx="11178877" cy="925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40182-7C0A-4419-A76F-1043D5FDDA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999" y="1519200"/>
            <a:ext cx="11178877" cy="5028138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8350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06A83-776A-4D1E-A3CF-EE51448C1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28487E-F84E-48B5-B76D-68CBD60808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F622D9-894F-4F25-938A-22AA78B7FD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D4BF68-E6EB-4813-8438-89EACC201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274EB-48BE-4D4D-9E7E-4E131414A25B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640C3C-AB47-4023-B57E-BDBE123B8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CD2AF9-FE8A-4278-AF2B-84FDC6320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83093-0B36-4BBD-A235-9A211F08D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2282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450BF-F9B5-4383-9BCF-B80C93B17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C1F24B-61A2-4D2C-91AA-CB7FEEE64A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265CB-691B-40A4-BE08-5087D6FDCB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7AF8BF-C473-44A2-A808-95125BA2A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274EB-48BE-4D4D-9E7E-4E131414A25B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D441B7-8F80-416A-BC40-6A645B900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EBC73-C46F-4E15-A374-F18ADF536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83093-0B36-4BBD-A235-9A211F08D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1017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1930D-1513-4277-B0E6-F1F4669FC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14179F-8784-447B-A7C4-4135B75CFF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916118-67B4-4F63-8CB4-270F6D4CD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274EB-48BE-4D4D-9E7E-4E131414A25B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BBF38B-0783-4707-9CA2-CAE056404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E19EAA-F2B2-42E4-95DF-926BE96CA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83093-0B36-4BBD-A235-9A211F08D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3841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D4CBA8-734A-4BFC-A08E-F469E963F7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B73966-0666-4EF1-ACFB-45A9092CA9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3403F8-3704-4060-92A9-060AAFDF6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274EB-48BE-4D4D-9E7E-4E131414A25B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89AF9-9DB2-4A5B-B3B6-2C8F25399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04DFDF-0AC9-4F58-BC77-A992E287A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83093-0B36-4BBD-A235-9A211F08D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40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DC689FB-B8BF-4370-A28E-97B81D3AE45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42C003B-0E22-4D26-95AF-250176D183C6}"/>
              </a:ext>
            </a:extLst>
          </p:cNvPr>
          <p:cNvSpPr/>
          <p:nvPr userDrawn="1"/>
        </p:nvSpPr>
        <p:spPr>
          <a:xfrm>
            <a:off x="3924300" y="600808"/>
            <a:ext cx="4343400" cy="43434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3">
            <a:extLst>
              <a:ext uri="{FF2B5EF4-FFF2-40B4-BE49-F238E27FC236}">
                <a16:creationId xmlns:a16="http://schemas.microsoft.com/office/drawing/2014/main" id="{B291C6FE-31EA-48F1-A452-64AC9A5B8493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57" t="7403" r="9666" b="7403"/>
          <a:stretch/>
        </p:blipFill>
        <p:spPr bwMode="auto">
          <a:xfrm>
            <a:off x="4320409" y="1752600"/>
            <a:ext cx="3551182" cy="2039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C1B4F6A-4113-4DDB-AA9A-FD68E3702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579635"/>
            <a:ext cx="12192000" cy="1004887"/>
          </a:xfrm>
        </p:spPr>
        <p:txBody>
          <a:bodyPr anchor="t" anchorCtr="0"/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98423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DC689FB-B8BF-4370-A28E-97B81D3AE45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42C003B-0E22-4D26-95AF-250176D183C6}"/>
              </a:ext>
            </a:extLst>
          </p:cNvPr>
          <p:cNvSpPr/>
          <p:nvPr userDrawn="1"/>
        </p:nvSpPr>
        <p:spPr>
          <a:xfrm>
            <a:off x="3924300" y="600808"/>
            <a:ext cx="4343400" cy="43434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3">
            <a:extLst>
              <a:ext uri="{FF2B5EF4-FFF2-40B4-BE49-F238E27FC236}">
                <a16:creationId xmlns:a16="http://schemas.microsoft.com/office/drawing/2014/main" id="{B291C6FE-31EA-48F1-A452-64AC9A5B8493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57" t="7403" r="9666" b="7403"/>
          <a:stretch/>
        </p:blipFill>
        <p:spPr bwMode="auto">
          <a:xfrm>
            <a:off x="4320409" y="1752600"/>
            <a:ext cx="3551182" cy="2039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C1B4F6A-4113-4DDB-AA9A-FD68E3702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579635"/>
            <a:ext cx="12192000" cy="1004887"/>
          </a:xfrm>
        </p:spPr>
        <p:txBody>
          <a:bodyPr anchor="t" anchorCtr="0"/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7210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1A103-C461-4AA7-87F4-CB6FC4E1D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A8FEC-E621-4C33-A1BC-A28058C5B9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8922" y="164727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4C6863-CCC6-4E33-9481-8FD9E5D55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0445" y="164727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4333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31C18-9BF5-44F0-98DB-4B3C861C2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00" y="365125"/>
            <a:ext cx="11214000" cy="925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442095-2200-4E74-84B3-C4BA501EE6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000" y="147161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A2A78A-C2FA-47B7-A2AB-7CF2DDC9EB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8000" y="229552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EEBE82-0DCE-464A-8E40-0A15256B53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98812" y="147161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35841F-C0A9-4F85-A46A-1103921D31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98812" y="229552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044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36EDD-55AB-452B-BED3-ACF67F8CC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088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785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CC4C4-5742-48D4-87B5-A8410CD7F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83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14BC9-4B8E-4F3C-9682-AE41CD2D0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0762" y="2057401"/>
            <a:ext cx="6789737" cy="43243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065E11-46DA-4C2D-A6FD-EE0D3A8F73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783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96471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B687C0-3D18-40C1-9F89-D7B37E3A4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922" y="365125"/>
            <a:ext cx="11213123" cy="924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FD3848-833A-4A6C-891D-4A16ED2D5B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922" y="1518138"/>
            <a:ext cx="11213123" cy="50350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11EA413-232B-45C6-98F3-9B81447BEBEF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999" y="5829238"/>
            <a:ext cx="1246501" cy="718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974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705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61" r:id="rId11"/>
    <p:sldLayoutId id="2147483662" r:id="rId12"/>
  </p:sldLayoutIdLst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EDB75E-801B-4874-AAD4-D84DC031E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1D7901-C6AE-4C21-91D4-2193627352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4CC6F7-365C-40FA-AFD7-476622C732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274EB-48BE-4D4D-9E7E-4E131414A25B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B00BB1-A6B9-41EB-B543-A93ED924C8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575BE0-C686-4E34-AD9F-EB84B10C3E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83093-0B36-4BBD-A235-9A211F08D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620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7.sv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angela.palomares@efic.org" TargetMode="External"/><Relationship Id="rId2" Type="http://schemas.openxmlformats.org/officeDocument/2006/relationships/hyperlink" Target="mailto:melinda.Borzsak@efic.org" TargetMode="Externa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8.pn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1A0F210-7717-4FF0-8181-983D357ECF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6182" y="5270143"/>
            <a:ext cx="7019636" cy="54171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z="3200">
                <a:latin typeface="Calibri"/>
                <a:ea typeface="+mn-lt"/>
                <a:cs typeface="+mn-lt"/>
              </a:rPr>
              <a:t>European Day on Pain Awareness 2025</a:t>
            </a:r>
            <a:endParaRPr lang="en-GB" sz="3200">
              <a:latin typeface="Calibri"/>
              <a:ea typeface="+mn-lt"/>
              <a:cs typeface="+mn-lt"/>
            </a:endParaRPr>
          </a:p>
          <a:p>
            <a:r>
              <a:rPr lang="en-US" sz="3200">
                <a:latin typeface="Calibri"/>
                <a:ea typeface="+mn-lt"/>
                <a:cs typeface="+mn-lt"/>
              </a:rPr>
              <a:t>“</a:t>
            </a:r>
            <a:r>
              <a:rPr lang="es-ES" sz="3200">
                <a:latin typeface="Calibri"/>
                <a:ea typeface="+mn-lt"/>
                <a:cs typeface="+mn-lt"/>
              </a:rPr>
              <a:t>Preventive Healthcare for Chronic Pain”</a:t>
            </a:r>
          </a:p>
        </p:txBody>
      </p:sp>
    </p:spTree>
    <p:extLst>
      <p:ext uri="{BB962C8B-B14F-4D97-AF65-F5344CB8AC3E}">
        <p14:creationId xmlns:p14="http://schemas.microsoft.com/office/powerpoint/2010/main" val="126843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9805" y="348535"/>
            <a:ext cx="10552386" cy="764096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4000" b="1">
                <a:solidFill>
                  <a:srgbClr val="F39200"/>
                </a:solidFill>
                <a:latin typeface="+mn-lt"/>
                <a:ea typeface="+mn-ea"/>
                <a:cs typeface="+mn-cs"/>
              </a:rPr>
              <a:t>Preventing Chronic Pain – Why it matters now?</a:t>
            </a:r>
            <a:endParaRPr lang="en-US" sz="4000">
              <a:solidFill>
                <a:srgbClr val="F39200"/>
              </a:solidFill>
              <a:ea typeface="+mn-ea"/>
              <a:cs typeface="Calibri Ligh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53306" y="4285794"/>
            <a:ext cx="3485384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BE" sz="2000" b="1">
                <a:solidFill>
                  <a:srgbClr val="1A4E7D"/>
                </a:solidFill>
                <a:latin typeface="Calibri"/>
                <a:cs typeface="Arial"/>
              </a:rPr>
              <a:t>🔹 </a:t>
            </a:r>
            <a:r>
              <a:rPr lang="es-ES" sz="2000" b="1">
                <a:solidFill>
                  <a:srgbClr val="1A4E7D"/>
                </a:solidFill>
                <a:latin typeface="Calibri"/>
                <a:cs typeface="Arial"/>
              </a:rPr>
              <a:t>Date &amp; location of the event</a:t>
            </a:r>
            <a:br>
              <a:rPr lang="es-ES" sz="2000" b="1">
                <a:solidFill>
                  <a:srgbClr val="1A4E7D"/>
                </a:solidFill>
                <a:latin typeface="Calibri"/>
                <a:cs typeface="Arial"/>
              </a:rPr>
            </a:br>
            <a:r>
              <a:rPr lang="es-BE" sz="2000" b="1">
                <a:solidFill>
                  <a:srgbClr val="1A4E7D"/>
                </a:solidFill>
                <a:latin typeface="Calibri"/>
                <a:cs typeface="Arial"/>
              </a:rPr>
              <a:t>🔹 </a:t>
            </a:r>
            <a:r>
              <a:rPr lang="es-ES" sz="2000" b="1">
                <a:solidFill>
                  <a:srgbClr val="1A4E7D"/>
                </a:solidFill>
                <a:latin typeface="Calibri"/>
                <a:cs typeface="Arial"/>
              </a:rPr>
              <a:t>Speakers names</a:t>
            </a:r>
            <a:endParaRPr lang="en-GB" sz="2000" b="1">
              <a:solidFill>
                <a:srgbClr val="1A4E7D"/>
              </a:solidFill>
              <a:latin typeface="Calibri"/>
              <a:cs typeface="Arial"/>
            </a:endParaRPr>
          </a:p>
        </p:txBody>
      </p:sp>
      <p:pic>
        <p:nvPicPr>
          <p:cNvPr id="4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DA409CE5-DE10-9A83-E06C-EFBEBE0725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8907" y="5768304"/>
            <a:ext cx="1973093" cy="1089696"/>
          </a:xfrm>
          <a:prstGeom prst="rect">
            <a:avLst/>
          </a:prstGeom>
        </p:spPr>
      </p:pic>
      <p:pic>
        <p:nvPicPr>
          <p:cNvPr id="7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B1CEA5CF-A57E-5A04-5B29-16B459E445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9556" y="1946608"/>
            <a:ext cx="3817658" cy="2108409"/>
          </a:xfrm>
          <a:prstGeom prst="rect">
            <a:avLst/>
          </a:prstGeom>
        </p:spPr>
      </p:pic>
      <p:sp>
        <p:nvSpPr>
          <p:cNvPr id="8" name="TextBox 2">
            <a:extLst>
              <a:ext uri="{FF2B5EF4-FFF2-40B4-BE49-F238E27FC236}">
                <a16:creationId xmlns:a16="http://schemas.microsoft.com/office/drawing/2014/main" id="{870B13C3-60F2-B3C1-ECA1-E911FAE087B6}"/>
              </a:ext>
            </a:extLst>
          </p:cNvPr>
          <p:cNvSpPr txBox="1"/>
          <p:nvPr/>
        </p:nvSpPr>
        <p:spPr>
          <a:xfrm>
            <a:off x="6894788" y="2522241"/>
            <a:ext cx="369964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br>
              <a:rPr lang="es-ES" sz="2000" b="1">
                <a:solidFill>
                  <a:srgbClr val="1A4E7D"/>
                </a:solidFill>
                <a:latin typeface="Calibri"/>
                <a:cs typeface="Arial"/>
              </a:rPr>
            </a:br>
            <a:r>
              <a:rPr lang="es-BE" sz="2000" b="1">
                <a:solidFill>
                  <a:srgbClr val="1A4E7D"/>
                </a:solidFill>
                <a:latin typeface="Calibri"/>
                <a:cs typeface="Arial"/>
              </a:rPr>
              <a:t>🔹 </a:t>
            </a:r>
            <a:r>
              <a:rPr lang="es-ES" sz="2000" b="1">
                <a:solidFill>
                  <a:srgbClr val="1A4E7D"/>
                </a:solidFill>
                <a:latin typeface="Calibri"/>
                <a:cs typeface="Arial"/>
              </a:rPr>
              <a:t>Logo of EFIC National Chapter</a:t>
            </a:r>
            <a:endParaRPr lang="en-GB" sz="2000" b="1">
              <a:solidFill>
                <a:srgbClr val="1A4E7D"/>
              </a:solidFill>
              <a:latin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99821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4000"/>
    </mc:Choice>
    <mc:Fallback xmlns="">
      <p:transition advClick="0" advTm="4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1DC372-800A-9FBE-488F-C14A3E5BAB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479B6-08C7-1CBF-EFD9-6E8E14B76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805" y="348535"/>
            <a:ext cx="10552386" cy="764096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4000" b="1">
                <a:solidFill>
                  <a:srgbClr val="F39200"/>
                </a:solidFill>
                <a:latin typeface="+mn-lt"/>
                <a:ea typeface="+mn-ea"/>
                <a:cs typeface="+mn-cs"/>
              </a:rPr>
              <a:t>What is Chronic Pain?</a:t>
            </a:r>
            <a:endParaRPr lang="en-US" sz="4000">
              <a:solidFill>
                <a:srgbClr val="F39200"/>
              </a:solidFill>
              <a:ea typeface="+mn-ea"/>
              <a:cs typeface="Calibri Ligh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857F26-6918-715D-26D0-60E86C5F2C33}"/>
              </a:ext>
            </a:extLst>
          </p:cNvPr>
          <p:cNvSpPr txBox="1"/>
          <p:nvPr/>
        </p:nvSpPr>
        <p:spPr>
          <a:xfrm>
            <a:off x="336327" y="3429000"/>
            <a:ext cx="11519337" cy="29238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endParaRPr lang="es-ES" sz="2000">
              <a:solidFill>
                <a:srgbClr val="1A4E7D"/>
              </a:solidFill>
              <a:latin typeface="Calibri"/>
              <a:cs typeface="Arial"/>
            </a:endParaRPr>
          </a:p>
          <a:p>
            <a:pPr algn="ctr"/>
            <a:r>
              <a:rPr lang="es-ES" sz="2400" b="1" i="1">
                <a:solidFill>
                  <a:srgbClr val="F39200"/>
                </a:solidFill>
                <a:latin typeface="Calibri"/>
                <a:cs typeface="Arial"/>
              </a:rPr>
              <a:t>“Chronic pain is not just a symptom—it's a complex health condition in its own right”</a:t>
            </a:r>
          </a:p>
          <a:p>
            <a:endParaRPr lang="en-GB" sz="2000" b="1">
              <a:solidFill>
                <a:srgbClr val="1A4E7D"/>
              </a:solidFill>
              <a:latin typeface="Calibri"/>
              <a:cs typeface="Arial"/>
            </a:endParaRPr>
          </a:p>
          <a:p>
            <a:r>
              <a:rPr lang="es-ES" sz="2000" b="1">
                <a:solidFill>
                  <a:srgbClr val="1A4E7D"/>
                </a:solidFill>
                <a:latin typeface="Calibri"/>
                <a:cs typeface="Arial"/>
              </a:rPr>
              <a:t>Chronic pain impacts:</a:t>
            </a:r>
          </a:p>
          <a:p>
            <a:br>
              <a:rPr lang="es-ES" sz="2000" b="1">
                <a:solidFill>
                  <a:srgbClr val="1A4E7D"/>
                </a:solidFill>
                <a:latin typeface="Calibri"/>
                <a:cs typeface="Arial"/>
              </a:rPr>
            </a:br>
            <a:r>
              <a:rPr lang="es-BE" sz="2000">
                <a:solidFill>
                  <a:srgbClr val="1A4E7D"/>
                </a:solidFill>
                <a:latin typeface="Calibri"/>
                <a:cs typeface="Arial"/>
              </a:rPr>
              <a:t>🔹 </a:t>
            </a:r>
            <a:r>
              <a:rPr lang="es-ES" sz="2000">
                <a:solidFill>
                  <a:srgbClr val="1A4E7D"/>
                </a:solidFill>
                <a:latin typeface="Calibri"/>
                <a:cs typeface="Arial"/>
              </a:rPr>
              <a:t>Quality of life</a:t>
            </a:r>
            <a:br>
              <a:rPr lang="es-ES" sz="2000">
                <a:solidFill>
                  <a:srgbClr val="1A4E7D"/>
                </a:solidFill>
                <a:latin typeface="Calibri"/>
                <a:cs typeface="Arial"/>
              </a:rPr>
            </a:br>
            <a:r>
              <a:rPr lang="es-BE" sz="2000">
                <a:solidFill>
                  <a:srgbClr val="1A4E7D"/>
                </a:solidFill>
                <a:latin typeface="Calibri"/>
                <a:cs typeface="Arial"/>
              </a:rPr>
              <a:t>🔹 </a:t>
            </a:r>
            <a:r>
              <a:rPr lang="es-ES" sz="2000">
                <a:solidFill>
                  <a:srgbClr val="1A4E7D"/>
                </a:solidFill>
                <a:latin typeface="Calibri"/>
                <a:cs typeface="Arial"/>
              </a:rPr>
              <a:t>Mental health</a:t>
            </a:r>
            <a:br>
              <a:rPr lang="es-ES" sz="2000">
                <a:solidFill>
                  <a:srgbClr val="1A4E7D"/>
                </a:solidFill>
                <a:latin typeface="Calibri"/>
                <a:cs typeface="Arial"/>
              </a:rPr>
            </a:br>
            <a:r>
              <a:rPr lang="es-BE" sz="2000">
                <a:solidFill>
                  <a:srgbClr val="1A4E7D"/>
                </a:solidFill>
                <a:latin typeface="Calibri"/>
                <a:cs typeface="Arial"/>
              </a:rPr>
              <a:t>🔹 </a:t>
            </a:r>
            <a:r>
              <a:rPr lang="es-ES" sz="2000">
                <a:solidFill>
                  <a:srgbClr val="1A4E7D"/>
                </a:solidFill>
                <a:latin typeface="Calibri"/>
                <a:cs typeface="Arial"/>
              </a:rPr>
              <a:t>Work and education</a:t>
            </a:r>
            <a:br>
              <a:rPr lang="es-ES" sz="2000">
                <a:solidFill>
                  <a:srgbClr val="1A4E7D"/>
                </a:solidFill>
                <a:latin typeface="Calibri"/>
                <a:cs typeface="Arial"/>
              </a:rPr>
            </a:br>
            <a:r>
              <a:rPr lang="es-BE" sz="2000">
                <a:solidFill>
                  <a:srgbClr val="1A4E7D"/>
                </a:solidFill>
                <a:latin typeface="Calibri"/>
                <a:cs typeface="Arial"/>
              </a:rPr>
              <a:t>🔹 </a:t>
            </a:r>
            <a:r>
              <a:rPr lang="es-ES" sz="2000">
                <a:solidFill>
                  <a:srgbClr val="1A4E7D"/>
                </a:solidFill>
                <a:latin typeface="Calibri"/>
                <a:cs typeface="Arial"/>
              </a:rPr>
              <a:t>Social participation</a:t>
            </a:r>
            <a:endParaRPr lang="en-GB" sz="2000">
              <a:solidFill>
                <a:srgbClr val="1A4E7D"/>
              </a:solidFill>
              <a:latin typeface="Calibri"/>
              <a:cs typeface="Arial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55FEA3F-F011-FEF1-3146-4F620F526275}"/>
              </a:ext>
            </a:extLst>
          </p:cNvPr>
          <p:cNvSpPr txBox="1"/>
          <p:nvPr/>
        </p:nvSpPr>
        <p:spPr>
          <a:xfrm>
            <a:off x="215457" y="1243686"/>
            <a:ext cx="11761075" cy="20313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1800" noProof="1">
                <a:solidFill>
                  <a:srgbClr val="1A4E7D"/>
                </a:solidFill>
                <a:latin typeface="Calibri"/>
                <a:cs typeface="Arial"/>
              </a:rPr>
              <a:t>Chronic pain is defined as pain persisting for longer than </a:t>
            </a:r>
            <a:r>
              <a:rPr lang="en-GB" sz="1800" b="1" noProof="1">
                <a:solidFill>
                  <a:srgbClr val="1A4E7D"/>
                </a:solidFill>
                <a:latin typeface="Calibri"/>
                <a:cs typeface="Arial"/>
              </a:rPr>
              <a:t>three months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1800" noProof="1">
                <a:solidFill>
                  <a:srgbClr val="1A4E7D"/>
                </a:solidFill>
                <a:latin typeface="Calibri"/>
                <a:cs typeface="Arial"/>
              </a:rPr>
              <a:t>It affects </a:t>
            </a:r>
            <a:r>
              <a:rPr lang="en-GB" sz="1800" b="1" noProof="1">
                <a:solidFill>
                  <a:srgbClr val="1A4E7D"/>
                </a:solidFill>
                <a:latin typeface="Calibri"/>
                <a:cs typeface="Arial"/>
              </a:rPr>
              <a:t>1 in 5 adults in Europe</a:t>
            </a:r>
            <a:r>
              <a:rPr lang="en-GB" sz="1800" noProof="1">
                <a:solidFill>
                  <a:srgbClr val="1A4E7D"/>
                </a:solidFill>
                <a:latin typeface="Calibri"/>
                <a:cs typeface="Arial"/>
              </a:rPr>
              <a:t>, making it the most prevalent reason for seeking healthcare and the leading cause of disability and reduced quality of life.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1800" noProof="1">
                <a:solidFill>
                  <a:srgbClr val="1A4E7D"/>
                </a:solidFill>
                <a:latin typeface="Calibri"/>
                <a:cs typeface="Arial"/>
              </a:rPr>
              <a:t>Chronic pain </a:t>
            </a:r>
            <a:r>
              <a:rPr lang="en-GB" sz="1800" b="1" noProof="1">
                <a:solidFill>
                  <a:srgbClr val="1A4E7D"/>
                </a:solidFill>
                <a:latin typeface="Calibri"/>
                <a:cs typeface="Arial"/>
              </a:rPr>
              <a:t>encompasses various conditions</a:t>
            </a:r>
            <a:r>
              <a:rPr lang="en-GB" sz="1800" noProof="1">
                <a:solidFill>
                  <a:srgbClr val="1A4E7D"/>
                </a:solidFill>
                <a:latin typeface="Calibri"/>
                <a:cs typeface="Arial"/>
              </a:rPr>
              <a:t>—including low back pain, headaches, arthritis, postsurgical pain, and neuropathic pain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1800" noProof="1">
                <a:solidFill>
                  <a:srgbClr val="1A4E7D"/>
                </a:solidFill>
                <a:latin typeface="Calibri"/>
                <a:cs typeface="Arial"/>
              </a:rPr>
              <a:t>It is a </a:t>
            </a:r>
            <a:r>
              <a:rPr lang="en-GB" sz="1800" b="1" noProof="1">
                <a:solidFill>
                  <a:srgbClr val="1A4E7D"/>
                </a:solidFill>
                <a:latin typeface="Calibri"/>
                <a:cs typeface="Arial"/>
              </a:rPr>
              <a:t>multidimensional health condition</a:t>
            </a:r>
            <a:r>
              <a:rPr lang="en-GB" sz="1800" noProof="1">
                <a:solidFill>
                  <a:srgbClr val="1A4E7D"/>
                </a:solidFill>
                <a:latin typeface="Calibri"/>
                <a:cs typeface="Arial"/>
              </a:rPr>
              <a:t>, shaped by biological, psychological, and social factors. Its burden is amplified by stigma, inadequate assessment, and systemic neglect .</a:t>
            </a:r>
          </a:p>
        </p:txBody>
      </p:sp>
      <p:pic>
        <p:nvPicPr>
          <p:cNvPr id="4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44571E75-C1A2-6FC9-BB7E-A06596CE19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8907" y="5768304"/>
            <a:ext cx="1973093" cy="1089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510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4000"/>
    </mc:Choice>
    <mc:Fallback xmlns="">
      <p:transition advClick="0" advTm="4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5FA3FD-3CAB-D1F9-7F2E-9269A9C312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2CA1F-2A92-0101-D56C-26D100AE5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805" y="348535"/>
            <a:ext cx="10552386" cy="764096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4000" b="1">
                <a:solidFill>
                  <a:srgbClr val="F39200"/>
                </a:solidFill>
                <a:latin typeface="+mn-lt"/>
                <a:ea typeface="+mn-ea"/>
                <a:cs typeface="+mn-cs"/>
              </a:rPr>
              <a:t>Why Prevention Matters</a:t>
            </a:r>
            <a:endParaRPr lang="en-US" sz="4000">
              <a:solidFill>
                <a:srgbClr val="F39200"/>
              </a:solidFill>
              <a:ea typeface="+mn-ea"/>
              <a:cs typeface="Calibri Ligh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A50726-B315-AC9F-FFE4-0CE49B3C0EB6}"/>
              </a:ext>
            </a:extLst>
          </p:cNvPr>
          <p:cNvSpPr txBox="1"/>
          <p:nvPr/>
        </p:nvSpPr>
        <p:spPr>
          <a:xfrm>
            <a:off x="1217776" y="1325960"/>
            <a:ext cx="4878222" cy="2862322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ES" sz="2000" b="1" u="sng">
                <a:solidFill>
                  <a:srgbClr val="1A4E7D"/>
                </a:solidFill>
                <a:latin typeface="Calibri"/>
                <a:cs typeface="Arial"/>
              </a:rPr>
              <a:t>Chronic pain is preventable in many cases</a:t>
            </a:r>
          </a:p>
          <a:p>
            <a:endParaRPr lang="es-ES" sz="2000">
              <a:solidFill>
                <a:srgbClr val="1A4E7D"/>
              </a:solidFill>
              <a:latin typeface="Calibri"/>
              <a:cs typeface="Arial"/>
            </a:endParaRPr>
          </a:p>
          <a:p>
            <a:r>
              <a:rPr lang="es-ES" sz="2000">
                <a:solidFill>
                  <a:srgbClr val="1A4E7D"/>
                </a:solidFill>
                <a:latin typeface="Calibri"/>
                <a:cs typeface="Arial"/>
              </a:rPr>
              <a:t>It is linked to:</a:t>
            </a:r>
          </a:p>
          <a:p>
            <a:br>
              <a:rPr lang="es-ES" sz="2000">
                <a:solidFill>
                  <a:srgbClr val="1A4E7D"/>
                </a:solidFill>
                <a:latin typeface="Calibri"/>
                <a:cs typeface="Arial"/>
              </a:rPr>
            </a:br>
            <a:r>
              <a:rPr lang="es-BE" sz="2000">
                <a:solidFill>
                  <a:srgbClr val="1A4E7D"/>
                </a:solidFill>
                <a:latin typeface="Calibri"/>
                <a:cs typeface="Arial"/>
              </a:rPr>
              <a:t>🔹 </a:t>
            </a:r>
            <a:r>
              <a:rPr lang="es-ES" sz="2000">
                <a:solidFill>
                  <a:srgbClr val="1A4E7D"/>
                </a:solidFill>
                <a:latin typeface="Calibri"/>
                <a:cs typeface="Arial"/>
              </a:rPr>
              <a:t>Physical inactivity</a:t>
            </a:r>
            <a:br>
              <a:rPr lang="es-ES" sz="2000">
                <a:solidFill>
                  <a:srgbClr val="1A4E7D"/>
                </a:solidFill>
                <a:latin typeface="Calibri"/>
                <a:cs typeface="Arial"/>
              </a:rPr>
            </a:br>
            <a:r>
              <a:rPr lang="es-BE" sz="2000">
                <a:solidFill>
                  <a:srgbClr val="1A4E7D"/>
                </a:solidFill>
                <a:latin typeface="Calibri"/>
                <a:cs typeface="Arial"/>
              </a:rPr>
              <a:t>🔹 </a:t>
            </a:r>
            <a:r>
              <a:rPr lang="es-ES" sz="2000">
                <a:solidFill>
                  <a:srgbClr val="1A4E7D"/>
                </a:solidFill>
                <a:latin typeface="Calibri"/>
                <a:cs typeface="Arial"/>
              </a:rPr>
              <a:t>Poor sleep</a:t>
            </a:r>
            <a:br>
              <a:rPr lang="es-ES" sz="2000">
                <a:solidFill>
                  <a:srgbClr val="1A4E7D"/>
                </a:solidFill>
                <a:latin typeface="Calibri"/>
                <a:cs typeface="Arial"/>
              </a:rPr>
            </a:br>
            <a:r>
              <a:rPr lang="es-BE" sz="2000">
                <a:solidFill>
                  <a:srgbClr val="1A4E7D"/>
                </a:solidFill>
                <a:latin typeface="Calibri"/>
                <a:cs typeface="Arial"/>
              </a:rPr>
              <a:t>🔹 </a:t>
            </a:r>
            <a:r>
              <a:rPr lang="es-ES" sz="2000">
                <a:solidFill>
                  <a:srgbClr val="1A4E7D"/>
                </a:solidFill>
                <a:latin typeface="Calibri"/>
                <a:cs typeface="Arial"/>
              </a:rPr>
              <a:t>Stress, fear of movement</a:t>
            </a:r>
            <a:br>
              <a:rPr lang="es-ES" sz="2000">
                <a:solidFill>
                  <a:srgbClr val="1A4E7D"/>
                </a:solidFill>
                <a:latin typeface="Calibri"/>
                <a:cs typeface="Arial"/>
              </a:rPr>
            </a:br>
            <a:r>
              <a:rPr lang="es-BE" sz="2000">
                <a:solidFill>
                  <a:srgbClr val="1A4E7D"/>
                </a:solidFill>
                <a:latin typeface="Calibri"/>
                <a:cs typeface="Arial"/>
              </a:rPr>
              <a:t>🔹 </a:t>
            </a:r>
            <a:r>
              <a:rPr lang="es-ES" sz="2000">
                <a:solidFill>
                  <a:srgbClr val="1A4E7D"/>
                </a:solidFill>
                <a:latin typeface="Calibri"/>
                <a:cs typeface="Arial"/>
              </a:rPr>
              <a:t>Unsafe working conditions</a:t>
            </a:r>
          </a:p>
          <a:p>
            <a:r>
              <a:rPr lang="es-BE" sz="2000">
                <a:solidFill>
                  <a:srgbClr val="1A4E7D"/>
                </a:solidFill>
                <a:latin typeface="Calibri"/>
                <a:cs typeface="Arial"/>
              </a:rPr>
              <a:t>🔹 Mental health conditions</a:t>
            </a:r>
            <a:endParaRPr lang="es-ES" sz="2000">
              <a:solidFill>
                <a:srgbClr val="1A4E7D"/>
              </a:solidFill>
              <a:latin typeface="Calibri"/>
              <a:cs typeface="Arial"/>
            </a:endParaRPr>
          </a:p>
        </p:txBody>
      </p:sp>
      <p:pic>
        <p:nvPicPr>
          <p:cNvPr id="4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B90903F9-9BDD-8D14-774C-678044A7DD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8907" y="5768304"/>
            <a:ext cx="1973093" cy="1089696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88D650F2-C5DA-6088-791A-68C6796635A7}"/>
              </a:ext>
            </a:extLst>
          </p:cNvPr>
          <p:cNvSpPr txBox="1"/>
          <p:nvPr/>
        </p:nvSpPr>
        <p:spPr>
          <a:xfrm>
            <a:off x="2022937" y="5306639"/>
            <a:ext cx="814612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400" b="1" i="1" u="sng">
                <a:solidFill>
                  <a:srgbClr val="F39200"/>
                </a:solidFill>
                <a:latin typeface="Calibri"/>
                <a:cs typeface="Arial"/>
              </a:rPr>
              <a:t>“Early action improves outcomes for individuals and society”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19BD9F3D-5DA6-ACCC-994A-1C2F4F7D174F}"/>
              </a:ext>
            </a:extLst>
          </p:cNvPr>
          <p:cNvSpPr txBox="1"/>
          <p:nvPr/>
        </p:nvSpPr>
        <p:spPr>
          <a:xfrm>
            <a:off x="6095998" y="1325960"/>
            <a:ext cx="5510227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000" b="1" u="sng">
                <a:solidFill>
                  <a:srgbClr val="1A4E7D"/>
                </a:solidFill>
                <a:latin typeface="Calibri"/>
                <a:cs typeface="Arial"/>
              </a:rPr>
              <a:t>Economic burden: up to €12 billion/year in Europe</a:t>
            </a:r>
          </a:p>
          <a:p>
            <a:endParaRPr lang="es-ES" sz="2000">
              <a:solidFill>
                <a:srgbClr val="1A4E7D"/>
              </a:solidFill>
              <a:latin typeface="Calibri"/>
              <a:cs typeface="Arial"/>
            </a:endParaRPr>
          </a:p>
          <a:p>
            <a:r>
              <a:rPr lang="es-ES" sz="2000">
                <a:solidFill>
                  <a:srgbClr val="1A4E7D"/>
                </a:solidFill>
                <a:latin typeface="Calibri"/>
                <a:cs typeface="Arial"/>
              </a:rPr>
              <a:t>Prevention reduces:</a:t>
            </a:r>
          </a:p>
          <a:p>
            <a:br>
              <a:rPr lang="es-ES" sz="2000">
                <a:solidFill>
                  <a:srgbClr val="1A4E7D"/>
                </a:solidFill>
                <a:latin typeface="Calibri"/>
                <a:cs typeface="Arial"/>
              </a:rPr>
            </a:br>
            <a:r>
              <a:rPr lang="es-BE" sz="2000">
                <a:solidFill>
                  <a:srgbClr val="1A4E7D"/>
                </a:solidFill>
                <a:latin typeface="Calibri"/>
                <a:cs typeface="Arial"/>
              </a:rPr>
              <a:t>🔹 </a:t>
            </a:r>
            <a:r>
              <a:rPr lang="es-ES" sz="2000">
                <a:solidFill>
                  <a:srgbClr val="1A4E7D"/>
                </a:solidFill>
                <a:latin typeface="Calibri"/>
                <a:cs typeface="Arial"/>
              </a:rPr>
              <a:t>Disability and health costs</a:t>
            </a:r>
            <a:br>
              <a:rPr lang="es-ES" sz="2000">
                <a:solidFill>
                  <a:srgbClr val="1A4E7D"/>
                </a:solidFill>
                <a:latin typeface="Calibri"/>
                <a:cs typeface="Arial"/>
              </a:rPr>
            </a:br>
            <a:r>
              <a:rPr lang="es-BE" sz="2000">
                <a:solidFill>
                  <a:srgbClr val="1A4E7D"/>
                </a:solidFill>
                <a:latin typeface="Calibri"/>
                <a:cs typeface="Arial"/>
              </a:rPr>
              <a:t>🔹 </a:t>
            </a:r>
            <a:r>
              <a:rPr lang="es-ES" sz="2000">
                <a:solidFill>
                  <a:srgbClr val="1A4E7D"/>
                </a:solidFill>
                <a:latin typeface="Calibri"/>
                <a:cs typeface="Arial"/>
              </a:rPr>
              <a:t>Unemployment</a:t>
            </a:r>
          </a:p>
        </p:txBody>
      </p:sp>
    </p:spTree>
    <p:extLst>
      <p:ext uri="{BB962C8B-B14F-4D97-AF65-F5344CB8AC3E}">
        <p14:creationId xmlns:p14="http://schemas.microsoft.com/office/powerpoint/2010/main" val="325198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4000"/>
    </mc:Choice>
    <mc:Fallback xmlns="">
      <p:transition advClick="0" advTm="4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4FF92B-B17F-7C9C-0CBD-D0DA7D755C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B2166-D274-A53E-574B-95BE3A648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805" y="348535"/>
            <a:ext cx="10552386" cy="764096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4000" b="1">
                <a:solidFill>
                  <a:srgbClr val="F39200"/>
                </a:solidFill>
                <a:latin typeface="+mn-lt"/>
                <a:ea typeface="+mn-ea"/>
                <a:cs typeface="+mn-cs"/>
              </a:rPr>
              <a:t>What Prevention Looks Like</a:t>
            </a:r>
            <a:endParaRPr lang="en-US" sz="4000">
              <a:solidFill>
                <a:srgbClr val="F39200"/>
              </a:solidFill>
              <a:ea typeface="+mn-ea"/>
              <a:cs typeface="Calibri Ligh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C8E478B-F887-1141-1411-874E6D543349}"/>
              </a:ext>
            </a:extLst>
          </p:cNvPr>
          <p:cNvSpPr txBox="1"/>
          <p:nvPr/>
        </p:nvSpPr>
        <p:spPr>
          <a:xfrm>
            <a:off x="336328" y="1554415"/>
            <a:ext cx="7127153" cy="2818913"/>
          </a:xfrm>
          <a:prstGeom prst="rect">
            <a:avLst/>
          </a:prstGeom>
          <a:solidFill>
            <a:srgbClr val="1A4E7D"/>
          </a:solidFill>
          <a:ln cap="rnd"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BE" sz="2000">
                <a:solidFill>
                  <a:schemeClr val="bg1"/>
                </a:solidFill>
                <a:latin typeface="Calibri"/>
                <a:cs typeface="Arial"/>
              </a:rPr>
              <a:t> 🔹</a:t>
            </a:r>
            <a:r>
              <a:rPr lang="es-ES" sz="2000">
                <a:solidFill>
                  <a:schemeClr val="bg1"/>
                </a:solidFill>
                <a:latin typeface="Calibri"/>
                <a:cs typeface="Arial"/>
              </a:rPr>
              <a:t>Public</a:t>
            </a:r>
            <a:r>
              <a:rPr lang="es-ES" sz="2000" dirty="0">
                <a:solidFill>
                  <a:schemeClr val="bg1"/>
                </a:solidFill>
                <a:latin typeface="Calibri"/>
                <a:cs typeface="Arial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Calibri"/>
                <a:cs typeface="Arial"/>
              </a:rPr>
              <a:t>awareness</a:t>
            </a:r>
            <a:r>
              <a:rPr lang="es-ES" sz="2000" dirty="0">
                <a:solidFill>
                  <a:schemeClr val="bg1"/>
                </a:solidFill>
                <a:latin typeface="Calibri"/>
                <a:cs typeface="Arial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Calibri"/>
                <a:cs typeface="Arial"/>
              </a:rPr>
              <a:t>on</a:t>
            </a:r>
            <a:r>
              <a:rPr lang="es-ES" sz="2000" dirty="0">
                <a:solidFill>
                  <a:schemeClr val="bg1"/>
                </a:solidFill>
                <a:latin typeface="Calibri"/>
                <a:cs typeface="Arial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Calibri"/>
                <a:cs typeface="Arial"/>
              </a:rPr>
              <a:t>what</a:t>
            </a:r>
            <a:r>
              <a:rPr lang="es-ES" sz="2000" dirty="0">
                <a:solidFill>
                  <a:schemeClr val="bg1"/>
                </a:solidFill>
                <a:latin typeface="Calibri"/>
                <a:cs typeface="Arial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Calibri"/>
                <a:cs typeface="Arial"/>
              </a:rPr>
              <a:t>pain</a:t>
            </a:r>
            <a:r>
              <a:rPr lang="es-ES" sz="2000" dirty="0">
                <a:solidFill>
                  <a:schemeClr val="bg1"/>
                </a:solidFill>
                <a:latin typeface="Calibri"/>
                <a:cs typeface="Arial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Calibri"/>
                <a:cs typeface="Arial"/>
              </a:rPr>
              <a:t>is</a:t>
            </a:r>
            <a:r>
              <a:rPr lang="es-ES" sz="2000" dirty="0">
                <a:solidFill>
                  <a:schemeClr val="bg1"/>
                </a:solidFill>
                <a:latin typeface="Calibri"/>
                <a:cs typeface="Arial"/>
              </a:rPr>
              <a:t> and </a:t>
            </a:r>
            <a:r>
              <a:rPr lang="es-ES" sz="2000" dirty="0" err="1">
                <a:solidFill>
                  <a:schemeClr val="bg1"/>
                </a:solidFill>
                <a:latin typeface="Calibri"/>
                <a:cs typeface="Arial"/>
              </a:rPr>
              <a:t>isn’t</a:t>
            </a:r>
            <a:endParaRPr lang="es-ES" sz="2000" dirty="0" err="1">
              <a:solidFill>
                <a:schemeClr val="bg1"/>
              </a:solidFill>
              <a:latin typeface="Calibri"/>
              <a:ea typeface="Calibri"/>
              <a:cs typeface="Arial"/>
            </a:endParaRPr>
          </a:p>
          <a:p>
            <a:pPr algn="just">
              <a:lnSpc>
                <a:spcPct val="150000"/>
              </a:lnSpc>
            </a:pPr>
            <a:r>
              <a:rPr lang="es-BE" sz="2000" dirty="0">
                <a:solidFill>
                  <a:schemeClr val="bg1"/>
                </a:solidFill>
                <a:latin typeface="Calibri"/>
                <a:cs typeface="Arial"/>
              </a:rPr>
              <a:t>🔹 </a:t>
            </a:r>
            <a:r>
              <a:rPr lang="es-ES" sz="2000">
                <a:solidFill>
                  <a:schemeClr val="bg1"/>
                </a:solidFill>
                <a:latin typeface="Calibri"/>
                <a:cs typeface="Arial"/>
              </a:rPr>
              <a:t>Exercise</a:t>
            </a:r>
            <a:r>
              <a:rPr lang="es-ES" sz="2000" dirty="0">
                <a:solidFill>
                  <a:schemeClr val="bg1"/>
                </a:solidFill>
                <a:latin typeface="Calibri"/>
                <a:cs typeface="Arial"/>
              </a:rPr>
              <a:t> and </a:t>
            </a:r>
            <a:r>
              <a:rPr lang="es-ES" sz="2000" dirty="0" err="1">
                <a:solidFill>
                  <a:schemeClr val="bg1"/>
                </a:solidFill>
                <a:latin typeface="Calibri"/>
                <a:cs typeface="Arial"/>
              </a:rPr>
              <a:t>education</a:t>
            </a:r>
            <a:r>
              <a:rPr lang="es-ES" sz="2000" dirty="0">
                <a:solidFill>
                  <a:schemeClr val="bg1"/>
                </a:solidFill>
                <a:latin typeface="Calibri"/>
                <a:cs typeface="Arial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Calibri"/>
                <a:cs typeface="Arial"/>
              </a:rPr>
              <a:t>programmes</a:t>
            </a:r>
            <a:r>
              <a:rPr lang="es-ES" sz="2000" dirty="0">
                <a:solidFill>
                  <a:schemeClr val="bg1"/>
                </a:solidFill>
                <a:latin typeface="Calibri"/>
                <a:cs typeface="Arial"/>
              </a:rPr>
              <a:t> in </a:t>
            </a:r>
            <a:r>
              <a:rPr lang="es-ES" sz="2000" dirty="0" err="1">
                <a:solidFill>
                  <a:schemeClr val="bg1"/>
                </a:solidFill>
                <a:latin typeface="Calibri"/>
                <a:cs typeface="Arial"/>
              </a:rPr>
              <a:t>clinics</a:t>
            </a:r>
            <a:r>
              <a:rPr lang="es-ES" sz="2000" dirty="0">
                <a:solidFill>
                  <a:schemeClr val="bg1"/>
                </a:solidFill>
                <a:latin typeface="Calibri"/>
                <a:cs typeface="Arial"/>
              </a:rPr>
              <a:t> and </a:t>
            </a:r>
            <a:r>
              <a:rPr lang="es-ES" sz="2000" dirty="0" err="1">
                <a:solidFill>
                  <a:schemeClr val="bg1"/>
                </a:solidFill>
                <a:latin typeface="Calibri"/>
                <a:cs typeface="Arial"/>
              </a:rPr>
              <a:t>communities</a:t>
            </a:r>
            <a:endParaRPr lang="es-ES" sz="2000" dirty="0" err="1">
              <a:solidFill>
                <a:schemeClr val="bg1"/>
              </a:solidFill>
              <a:latin typeface="Calibri"/>
              <a:ea typeface="Calibri"/>
              <a:cs typeface="Arial"/>
            </a:endParaRPr>
          </a:p>
          <a:p>
            <a:pPr algn="just">
              <a:lnSpc>
                <a:spcPct val="150000"/>
              </a:lnSpc>
            </a:pPr>
            <a:r>
              <a:rPr lang="es-BE" sz="2000" dirty="0">
                <a:solidFill>
                  <a:schemeClr val="bg1"/>
                </a:solidFill>
                <a:latin typeface="Calibri"/>
                <a:cs typeface="Arial"/>
              </a:rPr>
              <a:t>🔹 </a:t>
            </a:r>
            <a:r>
              <a:rPr lang="es-ES" sz="2000">
                <a:solidFill>
                  <a:schemeClr val="bg1"/>
                </a:solidFill>
                <a:latin typeface="Calibri"/>
                <a:cs typeface="Arial"/>
              </a:rPr>
              <a:t>Early</a:t>
            </a:r>
            <a:r>
              <a:rPr lang="es-ES" sz="2000" dirty="0">
                <a:solidFill>
                  <a:schemeClr val="bg1"/>
                </a:solidFill>
                <a:latin typeface="Calibri"/>
                <a:cs typeface="Arial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Calibri"/>
                <a:cs typeface="Arial"/>
              </a:rPr>
              <a:t>biopsychosocial</a:t>
            </a:r>
            <a:r>
              <a:rPr lang="es-ES" sz="2000" dirty="0">
                <a:solidFill>
                  <a:schemeClr val="bg1"/>
                </a:solidFill>
                <a:latin typeface="Calibri"/>
                <a:cs typeface="Arial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Calibri"/>
                <a:cs typeface="Arial"/>
              </a:rPr>
              <a:t>support</a:t>
            </a:r>
            <a:r>
              <a:rPr lang="es-ES" sz="2000" dirty="0">
                <a:solidFill>
                  <a:schemeClr val="bg1"/>
                </a:solidFill>
                <a:latin typeface="Calibri"/>
                <a:cs typeface="Arial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Calibri"/>
                <a:cs typeface="Arial"/>
              </a:rPr>
              <a:t>for</a:t>
            </a:r>
            <a:r>
              <a:rPr lang="es-ES" sz="2000" dirty="0">
                <a:solidFill>
                  <a:schemeClr val="bg1"/>
                </a:solidFill>
                <a:latin typeface="Calibri"/>
                <a:cs typeface="Arial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Calibri"/>
                <a:cs typeface="Arial"/>
              </a:rPr>
              <a:t>those</a:t>
            </a:r>
            <a:r>
              <a:rPr lang="es-ES" sz="2000" dirty="0">
                <a:solidFill>
                  <a:schemeClr val="bg1"/>
                </a:solidFill>
                <a:latin typeface="Calibri"/>
                <a:cs typeface="Arial"/>
              </a:rPr>
              <a:t> at </a:t>
            </a:r>
            <a:r>
              <a:rPr lang="es-ES" sz="2000" dirty="0" err="1">
                <a:solidFill>
                  <a:schemeClr val="bg1"/>
                </a:solidFill>
                <a:latin typeface="Calibri"/>
                <a:cs typeface="Arial"/>
              </a:rPr>
              <a:t>risk</a:t>
            </a:r>
            <a:endParaRPr lang="es-ES" sz="2000" dirty="0" err="1">
              <a:solidFill>
                <a:schemeClr val="bg1"/>
              </a:solidFill>
              <a:latin typeface="Calibri"/>
              <a:ea typeface="Calibri"/>
              <a:cs typeface="Arial"/>
            </a:endParaRPr>
          </a:p>
          <a:p>
            <a:pPr algn="just">
              <a:lnSpc>
                <a:spcPct val="150000"/>
              </a:lnSpc>
            </a:pPr>
            <a:r>
              <a:rPr lang="es-BE" sz="2000" dirty="0">
                <a:solidFill>
                  <a:schemeClr val="bg1"/>
                </a:solidFill>
                <a:latin typeface="Calibri"/>
                <a:cs typeface="Arial"/>
              </a:rPr>
              <a:t>🔹 </a:t>
            </a:r>
            <a:r>
              <a:rPr lang="es-ES" sz="2000">
                <a:solidFill>
                  <a:schemeClr val="bg1"/>
                </a:solidFill>
                <a:latin typeface="Calibri"/>
                <a:cs typeface="Arial"/>
              </a:rPr>
              <a:t>Evidence-based</a:t>
            </a:r>
            <a:r>
              <a:rPr lang="es-ES" sz="2000" dirty="0">
                <a:solidFill>
                  <a:schemeClr val="bg1"/>
                </a:solidFill>
                <a:latin typeface="Calibri"/>
                <a:cs typeface="Arial"/>
              </a:rPr>
              <a:t> acute care (</a:t>
            </a:r>
            <a:r>
              <a:rPr lang="es-ES" sz="2000" dirty="0" err="1">
                <a:solidFill>
                  <a:schemeClr val="bg1"/>
                </a:solidFill>
                <a:latin typeface="Calibri"/>
                <a:cs typeface="Arial"/>
              </a:rPr>
              <a:t>avoid</a:t>
            </a:r>
            <a:r>
              <a:rPr lang="es-ES" sz="2000" dirty="0">
                <a:solidFill>
                  <a:schemeClr val="bg1"/>
                </a:solidFill>
                <a:latin typeface="Calibri"/>
                <a:cs typeface="Arial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Calibri"/>
                <a:cs typeface="Arial"/>
              </a:rPr>
              <a:t>low-value</a:t>
            </a:r>
            <a:r>
              <a:rPr lang="es-ES" sz="2000" dirty="0">
                <a:solidFill>
                  <a:schemeClr val="bg1"/>
                </a:solidFill>
                <a:latin typeface="Calibri"/>
                <a:cs typeface="Arial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Calibri"/>
                <a:cs typeface="Arial"/>
              </a:rPr>
              <a:t>interventions</a:t>
            </a:r>
            <a:r>
              <a:rPr lang="es-ES" sz="2000" dirty="0">
                <a:solidFill>
                  <a:schemeClr val="bg1"/>
                </a:solidFill>
                <a:latin typeface="Calibri"/>
                <a:cs typeface="Arial"/>
              </a:rPr>
              <a:t>)</a:t>
            </a:r>
            <a:endParaRPr lang="es-ES" sz="2000" dirty="0">
              <a:solidFill>
                <a:schemeClr val="bg1"/>
              </a:solidFill>
              <a:latin typeface="Calibri"/>
              <a:ea typeface="Calibri"/>
              <a:cs typeface="Arial"/>
            </a:endParaRPr>
          </a:p>
          <a:p>
            <a:pPr algn="just">
              <a:lnSpc>
                <a:spcPct val="150000"/>
              </a:lnSpc>
            </a:pPr>
            <a:r>
              <a:rPr lang="es-BE" sz="2000" dirty="0">
                <a:solidFill>
                  <a:schemeClr val="bg1"/>
                </a:solidFill>
                <a:latin typeface="Calibri"/>
                <a:cs typeface="Arial"/>
              </a:rPr>
              <a:t>🔹 </a:t>
            </a:r>
            <a:r>
              <a:rPr lang="es-ES" sz="2000">
                <a:solidFill>
                  <a:schemeClr val="bg1"/>
                </a:solidFill>
                <a:latin typeface="Calibri"/>
                <a:cs typeface="Arial"/>
              </a:rPr>
              <a:t>Workplace</a:t>
            </a:r>
            <a:r>
              <a:rPr lang="es-ES" sz="2000" dirty="0">
                <a:solidFill>
                  <a:schemeClr val="bg1"/>
                </a:solidFill>
                <a:latin typeface="Calibri"/>
                <a:cs typeface="Arial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Calibri"/>
                <a:cs typeface="Arial"/>
              </a:rPr>
              <a:t>support</a:t>
            </a:r>
            <a:r>
              <a:rPr lang="es-ES" sz="2000" dirty="0">
                <a:solidFill>
                  <a:schemeClr val="bg1"/>
                </a:solidFill>
                <a:latin typeface="Calibri"/>
                <a:cs typeface="Arial"/>
              </a:rPr>
              <a:t> and </a:t>
            </a:r>
            <a:r>
              <a:rPr lang="es-ES" sz="2000" dirty="0" err="1">
                <a:solidFill>
                  <a:schemeClr val="bg1"/>
                </a:solidFill>
                <a:latin typeface="Calibri"/>
                <a:cs typeface="Arial"/>
              </a:rPr>
              <a:t>flexibility</a:t>
            </a:r>
            <a:endParaRPr lang="es-ES" sz="2000" dirty="0" err="1">
              <a:solidFill>
                <a:schemeClr val="bg1"/>
              </a:solidFill>
              <a:latin typeface="Calibri"/>
              <a:ea typeface="Calibri"/>
              <a:cs typeface="Arial"/>
            </a:endParaRPr>
          </a:p>
          <a:p>
            <a:pPr algn="just">
              <a:lnSpc>
                <a:spcPct val="150000"/>
              </a:lnSpc>
            </a:pPr>
            <a:r>
              <a:rPr lang="es-BE" sz="2000" dirty="0">
                <a:solidFill>
                  <a:schemeClr val="bg1"/>
                </a:solidFill>
                <a:latin typeface="Calibri"/>
                <a:cs typeface="Arial"/>
              </a:rPr>
              <a:t>🔹 </a:t>
            </a:r>
            <a:r>
              <a:rPr lang="es-ES" sz="2000">
                <a:solidFill>
                  <a:schemeClr val="bg1"/>
                </a:solidFill>
                <a:latin typeface="Calibri"/>
                <a:cs typeface="Arial"/>
              </a:rPr>
              <a:t>Vaccination</a:t>
            </a:r>
            <a:r>
              <a:rPr lang="es-ES" sz="2000" dirty="0">
                <a:solidFill>
                  <a:schemeClr val="bg1"/>
                </a:solidFill>
                <a:latin typeface="Calibri"/>
                <a:cs typeface="Arial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Calibri"/>
                <a:cs typeface="Arial"/>
              </a:rPr>
              <a:t>for</a:t>
            </a:r>
            <a:r>
              <a:rPr lang="es-ES" sz="2000" dirty="0">
                <a:solidFill>
                  <a:schemeClr val="bg1"/>
                </a:solidFill>
                <a:latin typeface="Calibri"/>
                <a:cs typeface="Arial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Calibri"/>
                <a:cs typeface="Arial"/>
              </a:rPr>
              <a:t>certain</a:t>
            </a:r>
            <a:r>
              <a:rPr lang="es-ES" sz="2000" dirty="0">
                <a:solidFill>
                  <a:schemeClr val="bg1"/>
                </a:solidFill>
                <a:latin typeface="Calibri"/>
                <a:cs typeface="Arial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Calibri"/>
                <a:cs typeface="Arial"/>
              </a:rPr>
              <a:t>pain-causing</a:t>
            </a:r>
            <a:r>
              <a:rPr lang="es-ES" sz="2000" dirty="0">
                <a:solidFill>
                  <a:schemeClr val="bg1"/>
                </a:solidFill>
                <a:latin typeface="Calibri"/>
                <a:cs typeface="Arial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Calibri"/>
                <a:cs typeface="Arial"/>
              </a:rPr>
              <a:t>diseases</a:t>
            </a:r>
            <a:r>
              <a:rPr lang="es-ES" sz="2000" dirty="0">
                <a:solidFill>
                  <a:schemeClr val="bg1"/>
                </a:solidFill>
                <a:latin typeface="Calibri"/>
                <a:cs typeface="Arial"/>
              </a:rPr>
              <a:t> (</a:t>
            </a:r>
            <a:r>
              <a:rPr lang="es-ES" sz="2000" dirty="0" err="1">
                <a:solidFill>
                  <a:schemeClr val="bg1"/>
                </a:solidFill>
                <a:latin typeface="Calibri"/>
                <a:cs typeface="Arial"/>
              </a:rPr>
              <a:t>e.g</a:t>
            </a:r>
            <a:r>
              <a:rPr lang="es-ES" sz="2000" dirty="0">
                <a:solidFill>
                  <a:schemeClr val="bg1"/>
                </a:solidFill>
                <a:latin typeface="Calibri"/>
                <a:cs typeface="Arial"/>
              </a:rPr>
              <a:t>. </a:t>
            </a:r>
            <a:r>
              <a:rPr lang="es-ES" sz="2000" dirty="0" err="1">
                <a:solidFill>
                  <a:schemeClr val="bg1"/>
                </a:solidFill>
                <a:latin typeface="Calibri"/>
                <a:cs typeface="Arial"/>
              </a:rPr>
              <a:t>shingles</a:t>
            </a:r>
            <a:r>
              <a:rPr lang="es-ES" sz="2000" dirty="0">
                <a:solidFill>
                  <a:schemeClr val="bg1"/>
                </a:solidFill>
                <a:latin typeface="Calibri"/>
                <a:cs typeface="Arial"/>
              </a:rPr>
              <a:t>)</a:t>
            </a:r>
            <a:endParaRPr lang="es-ES" sz="2000" dirty="0">
              <a:solidFill>
                <a:schemeClr val="bg1"/>
              </a:solidFill>
              <a:latin typeface="Calibri"/>
              <a:ea typeface="Calibri"/>
              <a:cs typeface="Arial"/>
            </a:endParaRPr>
          </a:p>
        </p:txBody>
      </p:sp>
      <p:pic>
        <p:nvPicPr>
          <p:cNvPr id="4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8FC379EE-BF76-E11F-522F-8AE1E85739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8907" y="5768304"/>
            <a:ext cx="1973093" cy="1089696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A8D67788-0389-F4F4-C3AB-D0A8ED1791A7}"/>
              </a:ext>
            </a:extLst>
          </p:cNvPr>
          <p:cNvSpPr txBox="1"/>
          <p:nvPr/>
        </p:nvSpPr>
        <p:spPr>
          <a:xfrm>
            <a:off x="2769453" y="5196320"/>
            <a:ext cx="665308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400" b="1" i="1" u="sng">
                <a:solidFill>
                  <a:srgbClr val="F39200"/>
                </a:solidFill>
                <a:latin typeface="Calibri"/>
                <a:cs typeface="Arial"/>
              </a:rPr>
              <a:t>“Prevention is possible, affordable, and effective”</a:t>
            </a:r>
          </a:p>
        </p:txBody>
      </p:sp>
      <p:pic>
        <p:nvPicPr>
          <p:cNvPr id="8" name="Gráfico 7" descr="Lista de comprobación contorno">
            <a:extLst>
              <a:ext uri="{FF2B5EF4-FFF2-40B4-BE49-F238E27FC236}">
                <a16:creationId xmlns:a16="http://schemas.microsoft.com/office/drawing/2014/main" id="{19258162-2E33-604D-4D9C-23DCEB56E2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3898" y="1112631"/>
            <a:ext cx="3791774" cy="3791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311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4000"/>
    </mc:Choice>
    <mc:Fallback xmlns="">
      <p:transition advClick="0" advTm="4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03682C-47AD-5558-1479-6E5D6F4CF9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4E3EE-924B-2056-A6A7-F18D63BBF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805" y="348535"/>
            <a:ext cx="10552386" cy="764096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4000" b="1">
                <a:solidFill>
                  <a:srgbClr val="F39200"/>
                </a:solidFill>
                <a:latin typeface="+mn-lt"/>
                <a:ea typeface="+mn-ea"/>
                <a:cs typeface="+mn-cs"/>
              </a:rPr>
              <a:t>Who Has a Role to Play?</a:t>
            </a:r>
            <a:endParaRPr lang="en-US" sz="4000">
              <a:solidFill>
                <a:srgbClr val="F39200"/>
              </a:solidFill>
              <a:ea typeface="+mn-ea"/>
              <a:cs typeface="Calibri Ligh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2AD25EB-A6A9-A3D7-F833-9D18A6AA966C}"/>
              </a:ext>
            </a:extLst>
          </p:cNvPr>
          <p:cNvSpPr txBox="1"/>
          <p:nvPr/>
        </p:nvSpPr>
        <p:spPr>
          <a:xfrm>
            <a:off x="336329" y="1112631"/>
            <a:ext cx="6447530" cy="470898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endParaRPr lang="es-ES" sz="2000">
              <a:solidFill>
                <a:srgbClr val="1A4E7D"/>
              </a:solidFill>
              <a:latin typeface="Calibri"/>
              <a:cs typeface="Arial"/>
            </a:endParaRPr>
          </a:p>
          <a:p>
            <a:r>
              <a:rPr lang="es-BE" sz="2000">
                <a:solidFill>
                  <a:srgbClr val="1A4E7D"/>
                </a:solidFill>
                <a:latin typeface="Calibri"/>
                <a:cs typeface="Arial"/>
              </a:rPr>
              <a:t>🔹  </a:t>
            </a:r>
            <a:r>
              <a:rPr lang="es-ES" sz="2000" b="1" u="sng">
                <a:solidFill>
                  <a:srgbClr val="F39200"/>
                </a:solidFill>
                <a:latin typeface="Calibri"/>
                <a:cs typeface="Arial"/>
              </a:rPr>
              <a:t>Professionals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>
                <a:solidFill>
                  <a:srgbClr val="1A4E7D"/>
                </a:solidFill>
                <a:latin typeface="Calibri"/>
                <a:cs typeface="Arial"/>
              </a:rPr>
              <a:t>Detect early signs of pain and risk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>
                <a:solidFill>
                  <a:srgbClr val="1A4E7D"/>
                </a:solidFill>
                <a:latin typeface="Calibri"/>
                <a:cs typeface="Arial"/>
              </a:rPr>
              <a:t>Offer conservative care and movement-based solutions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>
                <a:solidFill>
                  <a:srgbClr val="1A4E7D"/>
                </a:solidFill>
                <a:latin typeface="Calibri"/>
                <a:cs typeface="Arial"/>
              </a:rPr>
              <a:t>Educate patients on coping and recovery</a:t>
            </a:r>
          </a:p>
          <a:p>
            <a:endParaRPr lang="es-BE" sz="2000">
              <a:solidFill>
                <a:srgbClr val="1A4E7D"/>
              </a:solidFill>
              <a:latin typeface="Calibri"/>
              <a:cs typeface="Arial"/>
            </a:endParaRPr>
          </a:p>
          <a:p>
            <a:r>
              <a:rPr lang="es-BE" sz="2000">
                <a:solidFill>
                  <a:srgbClr val="1A4E7D"/>
                </a:solidFill>
                <a:latin typeface="Calibri"/>
                <a:cs typeface="Arial"/>
              </a:rPr>
              <a:t>🔹  </a:t>
            </a:r>
            <a:r>
              <a:rPr lang="es-ES" sz="2000" b="1" u="sng">
                <a:solidFill>
                  <a:srgbClr val="F39200"/>
                </a:solidFill>
                <a:latin typeface="Calibri"/>
                <a:cs typeface="Arial"/>
              </a:rPr>
              <a:t>Patients &amp; the General Public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>
                <a:solidFill>
                  <a:srgbClr val="1A4E7D"/>
                </a:solidFill>
                <a:latin typeface="Calibri"/>
                <a:cs typeface="Arial"/>
              </a:rPr>
              <a:t>Understand pain and seek help early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>
                <a:solidFill>
                  <a:srgbClr val="1A4E7D"/>
                </a:solidFill>
                <a:latin typeface="Calibri"/>
                <a:cs typeface="Arial"/>
              </a:rPr>
              <a:t>Stay active and informed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>
                <a:solidFill>
                  <a:srgbClr val="1A4E7D"/>
                </a:solidFill>
                <a:latin typeface="Calibri"/>
                <a:cs typeface="Arial"/>
              </a:rPr>
              <a:t>Speak up—your voice shapes policy</a:t>
            </a:r>
          </a:p>
          <a:p>
            <a:endParaRPr lang="es-ES" sz="2000">
              <a:solidFill>
                <a:srgbClr val="1A4E7D"/>
              </a:solidFill>
              <a:latin typeface="Calibri"/>
              <a:cs typeface="Arial"/>
            </a:endParaRPr>
          </a:p>
          <a:p>
            <a:r>
              <a:rPr lang="es-BE" sz="2000">
                <a:solidFill>
                  <a:srgbClr val="1A4E7D"/>
                </a:solidFill>
                <a:latin typeface="Calibri"/>
                <a:cs typeface="Arial"/>
              </a:rPr>
              <a:t>🔹  </a:t>
            </a:r>
            <a:r>
              <a:rPr lang="es-ES" sz="2000" b="1" u="sng">
                <a:solidFill>
                  <a:srgbClr val="F39200"/>
                </a:solidFill>
                <a:latin typeface="Calibri"/>
                <a:cs typeface="Arial"/>
              </a:rPr>
              <a:t>Policymakers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>
                <a:solidFill>
                  <a:srgbClr val="1A4E7D"/>
                </a:solidFill>
                <a:latin typeface="Calibri"/>
                <a:cs typeface="Arial"/>
              </a:rPr>
              <a:t>Fund prevention and awareness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>
                <a:solidFill>
                  <a:srgbClr val="1A4E7D"/>
                </a:solidFill>
                <a:latin typeface="Calibri"/>
                <a:cs typeface="Arial"/>
              </a:rPr>
              <a:t>Include chronic pain in national health plans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>
                <a:solidFill>
                  <a:srgbClr val="1A4E7D"/>
                </a:solidFill>
                <a:latin typeface="Calibri"/>
                <a:cs typeface="Arial"/>
              </a:rPr>
              <a:t>Support research and primary care systems</a:t>
            </a:r>
          </a:p>
        </p:txBody>
      </p:sp>
      <p:pic>
        <p:nvPicPr>
          <p:cNvPr id="4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40FFACC4-4423-CC5B-0EF0-C1F254044F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8907" y="5768304"/>
            <a:ext cx="1973093" cy="1089696"/>
          </a:xfrm>
          <a:prstGeom prst="rect">
            <a:avLst/>
          </a:prstGeom>
        </p:spPr>
      </p:pic>
      <p:pic>
        <p:nvPicPr>
          <p:cNvPr id="8" name="Gráfico 7" descr="Usuarios contorno">
            <a:extLst>
              <a:ext uri="{FF2B5EF4-FFF2-40B4-BE49-F238E27FC236}">
                <a16:creationId xmlns:a16="http://schemas.microsoft.com/office/drawing/2014/main" id="{846705D0-C0D2-7B2E-3BD0-496866CB56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191968" y="1350356"/>
            <a:ext cx="4180223" cy="4180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502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4000"/>
    </mc:Choice>
    <mc:Fallback xmlns="">
      <p:transition advClick="0" advTm="4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F5415B-B9E3-69CB-ABF4-217436B0FD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30EF4-CEDC-5F16-FBE9-C87C8E9D3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805" y="348535"/>
            <a:ext cx="10552386" cy="764096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4000" b="1">
                <a:solidFill>
                  <a:srgbClr val="F39200"/>
                </a:solidFill>
                <a:latin typeface="+mn-lt"/>
                <a:ea typeface="+mn-ea"/>
                <a:cs typeface="+mn-cs"/>
              </a:rPr>
              <a:t>Taking Action in Your Country</a:t>
            </a:r>
            <a:endParaRPr lang="en-US" sz="4000">
              <a:solidFill>
                <a:srgbClr val="F39200"/>
              </a:solidFill>
              <a:ea typeface="+mn-ea"/>
              <a:cs typeface="Calibri Ligh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40C2E25-95D5-3028-D4B2-A7C53289A7F2}"/>
              </a:ext>
            </a:extLst>
          </p:cNvPr>
          <p:cNvSpPr txBox="1"/>
          <p:nvPr/>
        </p:nvSpPr>
        <p:spPr>
          <a:xfrm>
            <a:off x="185351" y="1606900"/>
            <a:ext cx="11590638" cy="23572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s-BE" sz="2000">
                <a:solidFill>
                  <a:srgbClr val="1A4E7D"/>
                </a:solidFill>
                <a:latin typeface="Calibri"/>
                <a:cs typeface="Arial"/>
              </a:rPr>
              <a:t>🔹  </a:t>
            </a:r>
            <a:r>
              <a:rPr lang="es-ES" sz="2000">
                <a:solidFill>
                  <a:srgbClr val="1A4E7D"/>
                </a:solidFill>
                <a:latin typeface="Calibri"/>
                <a:cs typeface="Arial"/>
              </a:rPr>
              <a:t>Recognise chronic pain as a preventable condition</a:t>
            </a:r>
          </a:p>
          <a:p>
            <a:pPr>
              <a:lnSpc>
                <a:spcPct val="150000"/>
              </a:lnSpc>
            </a:pPr>
            <a:r>
              <a:rPr lang="es-BE" sz="2000">
                <a:solidFill>
                  <a:srgbClr val="1A4E7D"/>
                </a:solidFill>
                <a:latin typeface="Calibri"/>
                <a:cs typeface="Arial"/>
              </a:rPr>
              <a:t>🔹  </a:t>
            </a:r>
            <a:r>
              <a:rPr lang="es-ES" sz="2000">
                <a:solidFill>
                  <a:srgbClr val="1A4E7D"/>
                </a:solidFill>
                <a:latin typeface="Calibri"/>
                <a:cs typeface="Arial"/>
              </a:rPr>
              <a:t>Invest in public campaigns and workplace programmes</a:t>
            </a:r>
          </a:p>
          <a:p>
            <a:pPr>
              <a:lnSpc>
                <a:spcPct val="150000"/>
              </a:lnSpc>
            </a:pPr>
            <a:r>
              <a:rPr lang="es-BE" sz="2000">
                <a:solidFill>
                  <a:srgbClr val="1A4E7D"/>
                </a:solidFill>
                <a:latin typeface="Calibri"/>
                <a:cs typeface="Arial"/>
              </a:rPr>
              <a:t>🔹  </a:t>
            </a:r>
            <a:r>
              <a:rPr lang="es-ES" sz="2000">
                <a:solidFill>
                  <a:srgbClr val="1A4E7D"/>
                </a:solidFill>
                <a:latin typeface="Calibri"/>
                <a:cs typeface="Arial"/>
              </a:rPr>
              <a:t>Include pain in your country’s prevention, ageing and NCD strategies</a:t>
            </a:r>
          </a:p>
          <a:p>
            <a:pPr>
              <a:lnSpc>
                <a:spcPct val="150000"/>
              </a:lnSpc>
            </a:pPr>
            <a:r>
              <a:rPr lang="es-BE" sz="2000">
                <a:solidFill>
                  <a:srgbClr val="1A4E7D"/>
                </a:solidFill>
                <a:latin typeface="Calibri"/>
                <a:cs typeface="Arial"/>
              </a:rPr>
              <a:t>🔹  </a:t>
            </a:r>
            <a:r>
              <a:rPr lang="es-ES" sz="2000">
                <a:solidFill>
                  <a:srgbClr val="1A4E7D"/>
                </a:solidFill>
                <a:latin typeface="Calibri"/>
                <a:cs typeface="Arial"/>
              </a:rPr>
              <a:t>Support adoption of ICD-11 and digital pain tools</a:t>
            </a:r>
          </a:p>
          <a:p>
            <a:pPr>
              <a:lnSpc>
                <a:spcPct val="150000"/>
              </a:lnSpc>
            </a:pPr>
            <a:r>
              <a:rPr lang="es-BE" sz="2000">
                <a:solidFill>
                  <a:srgbClr val="1A4E7D"/>
                </a:solidFill>
                <a:latin typeface="Calibri"/>
                <a:cs typeface="Arial"/>
              </a:rPr>
              <a:t>🔹  </a:t>
            </a:r>
            <a:r>
              <a:rPr lang="es-ES" sz="2000">
                <a:solidFill>
                  <a:srgbClr val="1A4E7D"/>
                </a:solidFill>
                <a:latin typeface="Calibri"/>
                <a:cs typeface="Arial"/>
              </a:rPr>
              <a:t>Collaborate with national SIP platforms and pain organisations</a:t>
            </a:r>
            <a:endParaRPr lang="es-ES" sz="2000" i="1">
              <a:solidFill>
                <a:srgbClr val="1A4E7D"/>
              </a:solidFill>
            </a:endParaRPr>
          </a:p>
        </p:txBody>
      </p:sp>
      <p:pic>
        <p:nvPicPr>
          <p:cNvPr id="4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E358CEAA-63ED-114C-AB01-CD87BACB810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8907" y="5768304"/>
            <a:ext cx="1973093" cy="1089696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DEA7661F-75D8-AF58-D6B1-2AD3B27DEA19}"/>
              </a:ext>
            </a:extLst>
          </p:cNvPr>
          <p:cNvSpPr txBox="1"/>
          <p:nvPr/>
        </p:nvSpPr>
        <p:spPr>
          <a:xfrm>
            <a:off x="1772419" y="4789435"/>
            <a:ext cx="864715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400" b="1" i="1" u="sng">
                <a:solidFill>
                  <a:srgbClr val="F39200"/>
                </a:solidFill>
                <a:latin typeface="Calibri"/>
                <a:cs typeface="Arial"/>
              </a:rPr>
              <a:t>Together, we can prevent pain before it becomes a lifelong burden.</a:t>
            </a:r>
          </a:p>
        </p:txBody>
      </p:sp>
    </p:spTree>
    <p:extLst>
      <p:ext uri="{BB962C8B-B14F-4D97-AF65-F5344CB8AC3E}">
        <p14:creationId xmlns:p14="http://schemas.microsoft.com/office/powerpoint/2010/main" val="1267951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4000"/>
    </mc:Choice>
    <mc:Fallback xmlns="">
      <p:transition advClick="0" advTm="4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429E77-FD0C-6B6D-1F7D-59FAF888F3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EC938-DE13-4BBC-3FE6-BEA859CFD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805" y="348535"/>
            <a:ext cx="10552386" cy="764096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4000" b="1">
                <a:solidFill>
                  <a:srgbClr val="F39200"/>
                </a:solidFill>
                <a:latin typeface="+mn-lt"/>
                <a:ea typeface="+mn-ea"/>
                <a:cs typeface="+mn-cs"/>
              </a:rPr>
              <a:t>Join the Campaign</a:t>
            </a:r>
            <a:endParaRPr lang="en-US" sz="4000">
              <a:solidFill>
                <a:srgbClr val="F39200"/>
              </a:solidFill>
              <a:ea typeface="+mn-ea"/>
              <a:cs typeface="Calibri Ligh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005426-9509-8E28-C847-FFD28EA3AA94}"/>
              </a:ext>
            </a:extLst>
          </p:cNvPr>
          <p:cNvSpPr txBox="1"/>
          <p:nvPr/>
        </p:nvSpPr>
        <p:spPr>
          <a:xfrm>
            <a:off x="300679" y="1743534"/>
            <a:ext cx="11590638" cy="36317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000" b="1">
                <a:solidFill>
                  <a:srgbClr val="1A4E7D"/>
                </a:solidFill>
                <a:latin typeface="Calibri"/>
                <a:cs typeface="Arial"/>
              </a:rPr>
              <a:t>European Day on Pain Awareness – 2025 Theme: </a:t>
            </a:r>
            <a:r>
              <a:rPr lang="es-ES" sz="2000" b="1" u="sng">
                <a:solidFill>
                  <a:srgbClr val="1A4E7D"/>
                </a:solidFill>
                <a:latin typeface="Calibri"/>
                <a:cs typeface="Arial"/>
              </a:rPr>
              <a:t>Prevention</a:t>
            </a:r>
          </a:p>
          <a:p>
            <a:pPr>
              <a:lnSpc>
                <a:spcPct val="150000"/>
              </a:lnSpc>
            </a:pPr>
            <a:br>
              <a:rPr lang="es-ES" sz="2000">
                <a:solidFill>
                  <a:srgbClr val="1A4E7D"/>
                </a:solidFill>
                <a:latin typeface="Calibri"/>
                <a:cs typeface="Arial"/>
              </a:rPr>
            </a:br>
            <a:r>
              <a:rPr lang="es-BE" sz="2000">
                <a:solidFill>
                  <a:srgbClr val="1A4E7D"/>
                </a:solidFill>
                <a:latin typeface="Calibri"/>
                <a:cs typeface="Arial"/>
              </a:rPr>
              <a:t>🔹 </a:t>
            </a:r>
            <a:r>
              <a:rPr lang="es-ES" sz="2000" b="1">
                <a:solidFill>
                  <a:srgbClr val="1A4E7D"/>
                </a:solidFill>
                <a:latin typeface="Calibri"/>
                <a:cs typeface="Arial"/>
              </a:rPr>
              <a:t>Learn more</a:t>
            </a:r>
            <a:r>
              <a:rPr lang="es-ES" sz="2000">
                <a:solidFill>
                  <a:srgbClr val="1A4E7D"/>
                </a:solidFill>
                <a:latin typeface="Calibri"/>
                <a:cs typeface="Arial"/>
              </a:rPr>
              <a:t>: Scan the QR code!</a:t>
            </a:r>
            <a:br>
              <a:rPr lang="es-ES" sz="2000">
                <a:solidFill>
                  <a:srgbClr val="1A4E7D"/>
                </a:solidFill>
                <a:latin typeface="Calibri"/>
                <a:cs typeface="Arial"/>
              </a:rPr>
            </a:br>
            <a:r>
              <a:rPr lang="es-BE" sz="2000">
                <a:solidFill>
                  <a:srgbClr val="1A4E7D"/>
                </a:solidFill>
                <a:latin typeface="Calibri"/>
                <a:cs typeface="Arial"/>
              </a:rPr>
              <a:t>🔹 </a:t>
            </a:r>
            <a:r>
              <a:rPr lang="es-ES" sz="2000" b="1">
                <a:solidFill>
                  <a:srgbClr val="1A4E7D"/>
                </a:solidFill>
                <a:latin typeface="Calibri"/>
                <a:cs typeface="Arial"/>
              </a:rPr>
              <a:t>Contact</a:t>
            </a:r>
            <a:r>
              <a:rPr lang="es-ES" sz="2000">
                <a:solidFill>
                  <a:srgbClr val="1A4E7D"/>
                </a:solidFill>
                <a:latin typeface="Calibri"/>
                <a:cs typeface="Arial"/>
              </a:rPr>
              <a:t>: </a:t>
            </a:r>
            <a:r>
              <a:rPr lang="es-ES_tradnl" sz="1800" u="sng" kern="0">
                <a:solidFill>
                  <a:srgbClr val="0000FF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melinda.Borzsak@efic.org</a:t>
            </a:r>
            <a:r>
              <a:rPr lang="es-BE" sz="1800" kern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s-ES_tradnl" sz="1800" u="sng" kern="0">
                <a:solidFill>
                  <a:srgbClr val="0000FF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angela.palomares@efic.org</a:t>
            </a:r>
            <a:r>
              <a:rPr lang="en-GB" sz="1800" kern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s-ES" sz="2000">
                <a:solidFill>
                  <a:srgbClr val="1A4E7D"/>
                </a:solidFill>
                <a:latin typeface="Calibri"/>
                <a:cs typeface="Arial"/>
              </a:rPr>
            </a:br>
            <a:r>
              <a:rPr lang="es-BE" sz="2000">
                <a:solidFill>
                  <a:srgbClr val="1A4E7D"/>
                </a:solidFill>
                <a:latin typeface="Calibri"/>
                <a:cs typeface="Arial"/>
              </a:rPr>
              <a:t>🔹 </a:t>
            </a:r>
            <a:r>
              <a:rPr lang="es-ES" sz="2000" b="1">
                <a:solidFill>
                  <a:srgbClr val="1A4E7D"/>
                </a:solidFill>
                <a:latin typeface="Calibri"/>
                <a:cs typeface="Arial"/>
              </a:rPr>
              <a:t>Hashtags</a:t>
            </a:r>
            <a:r>
              <a:rPr lang="es-ES" sz="2000">
                <a:solidFill>
                  <a:srgbClr val="1A4E7D"/>
                </a:solidFill>
                <a:latin typeface="Calibri"/>
                <a:cs typeface="Arial"/>
              </a:rPr>
              <a:t>: #PainAwareness #PreventPain #TogetherToRelievePain</a:t>
            </a:r>
          </a:p>
          <a:p>
            <a:endParaRPr lang="es-ES" sz="2000">
              <a:solidFill>
                <a:srgbClr val="1A4E7D"/>
              </a:solidFill>
              <a:latin typeface="Calibri"/>
              <a:cs typeface="Arial"/>
            </a:endParaRPr>
          </a:p>
          <a:p>
            <a:r>
              <a:rPr lang="es-ES" sz="2000" b="1">
                <a:solidFill>
                  <a:srgbClr val="F39200"/>
                </a:solidFill>
                <a:latin typeface="Calibri"/>
                <a:cs typeface="Arial"/>
              </a:rPr>
              <a:t>“Let’s act early. Let’s act together”</a:t>
            </a:r>
          </a:p>
          <a:p>
            <a:endParaRPr lang="es-ES" sz="2000" i="1"/>
          </a:p>
          <a:p>
            <a:endParaRPr lang="es-ES" sz="2000"/>
          </a:p>
        </p:txBody>
      </p:sp>
      <p:pic>
        <p:nvPicPr>
          <p:cNvPr id="4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A9A9E904-63B7-FCC4-3E33-2C4A26CC464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8907" y="5768304"/>
            <a:ext cx="1973093" cy="1089696"/>
          </a:xfrm>
          <a:prstGeom prst="rect">
            <a:avLst/>
          </a:prstGeom>
        </p:spPr>
      </p:pic>
      <p:pic>
        <p:nvPicPr>
          <p:cNvPr id="6" name="Picture 5" descr="A qr code with blue squares&#10;&#10;AI-generated content may be incorrect.">
            <a:extLst>
              <a:ext uri="{FF2B5EF4-FFF2-40B4-BE49-F238E27FC236}">
                <a16:creationId xmlns:a16="http://schemas.microsoft.com/office/drawing/2014/main" id="{B784FA1D-9AC0-6A8C-AC49-ACC2AF090861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l="8184" r="7984" b="-239"/>
          <a:stretch>
            <a:fillRect/>
          </a:stretch>
        </p:blipFill>
        <p:spPr>
          <a:xfrm>
            <a:off x="7833839" y="1482811"/>
            <a:ext cx="4063566" cy="4087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19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4000"/>
    </mc:Choice>
    <mc:Fallback xmlns="">
      <p:transition advClick="0" advTm="4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9C35D-EC11-D730-4508-920DED80BE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134707"/>
            <a:ext cx="9144000" cy="1212240"/>
          </a:xfrm>
        </p:spPr>
        <p:txBody>
          <a:bodyPr/>
          <a:lstStyle/>
          <a:p>
            <a:r>
              <a:rPr lang="en-GB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11889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Custom 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45675"/>
      </a:accent1>
      <a:accent2>
        <a:srgbClr val="00A9E4"/>
      </a:accent2>
      <a:accent3>
        <a:srgbClr val="F7931E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464D9D08C96C49BA230F7BEB102207" ma:contentTypeVersion="22" ma:contentTypeDescription="Create a new document." ma:contentTypeScope="" ma:versionID="5c1982b0f04ed2403bfc4f0c847cd074">
  <xsd:schema xmlns:xsd="http://www.w3.org/2001/XMLSchema" xmlns:xs="http://www.w3.org/2001/XMLSchema" xmlns:p="http://schemas.microsoft.com/office/2006/metadata/properties" xmlns:ns1="http://schemas.microsoft.com/sharepoint/v3" xmlns:ns2="c9f1b932-ff1b-4b4c-9e46-2b852420bc5c" xmlns:ns3="2ae8d297-7440-4c38-b7b9-1fedeeafda06" targetNamespace="http://schemas.microsoft.com/office/2006/metadata/properties" ma:root="true" ma:fieldsID="6ceb2dbd6dde9322020316b26a3492ec" ns1:_="" ns2:_="" ns3:_="">
    <xsd:import namespace="http://schemas.microsoft.com/sharepoint/v3"/>
    <xsd:import namespace="c9f1b932-ff1b-4b4c-9e46-2b852420bc5c"/>
    <xsd:import namespace="2ae8d297-7440-4c38-b7b9-1fedeeafda0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f1b932-ff1b-4b4c-9e46-2b852420bc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38e5dd2-60b6-4278-9d79-20f24f62f1b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8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e8d297-7440-4c38-b7b9-1fedeeafda06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ef94a42-9462-46df-8b77-26a78b2068a9}" ma:internalName="TaxCatchAll" ma:showField="CatchAllData" ma:web="2ae8d297-7440-4c38-b7b9-1fedeeafda0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9f1b932-ff1b-4b4c-9e46-2b852420bc5c">
      <Terms xmlns="http://schemas.microsoft.com/office/infopath/2007/PartnerControls"/>
    </lcf76f155ced4ddcb4097134ff3c332f>
    <TaxCatchAll xmlns="2ae8d297-7440-4c38-b7b9-1fedeeafda06" xsi:nil="true"/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94D5EC6-BFF5-4315-AAE3-C41022E71305}">
  <ds:schemaRefs>
    <ds:schemaRef ds:uri="2ae8d297-7440-4c38-b7b9-1fedeeafda06"/>
    <ds:schemaRef ds:uri="c9f1b932-ff1b-4b4c-9e46-2b852420bc5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D4BF2B06-E1EA-4597-B400-186DCF352456}">
  <ds:schemaRefs>
    <ds:schemaRef ds:uri="2ae8d297-7440-4c38-b7b9-1fedeeafda06"/>
    <ds:schemaRef ds:uri="c9f1b932-ff1b-4b4c-9e46-2b852420bc5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0BBC517-B658-4607-AD4C-21965015847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9</Slides>
  <Notes>0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Office Theme</vt:lpstr>
      <vt:lpstr>PowerPoint Presentation</vt:lpstr>
      <vt:lpstr>Preventing Chronic Pain – Why it matters now?</vt:lpstr>
      <vt:lpstr>What is Chronic Pain?</vt:lpstr>
      <vt:lpstr>Why Prevention Matters</vt:lpstr>
      <vt:lpstr>What Prevention Looks Like</vt:lpstr>
      <vt:lpstr>Who Has a Role to Play?</vt:lpstr>
      <vt:lpstr>Taking Action in Your Country</vt:lpstr>
      <vt:lpstr>Join the Campaign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Vittoria Carraro</dc:creator>
  <cp:revision>4</cp:revision>
  <dcterms:created xsi:type="dcterms:W3CDTF">2018-10-15T16:54:05Z</dcterms:created>
  <dcterms:modified xsi:type="dcterms:W3CDTF">2025-08-19T14:16:55Z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0x0101002D464D9D08C96C49BA230F7BEB102207</vt:lpwstr>
  </property>
  <property fmtid="{D5CDD505-2E9C-101B-9397-08002B2CF9AE}" pid="3" name="MediaServiceImageTags">
    <vt:lpwstr/>
  </property>
</Properties>
</file>