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C01E05-9D37-235F-FF42-2AD27EBB22F7}" name="Giacomo Quaglio" initials="GQ" userId="S::giacomo.quaglio@efic.org::1eabe98f-33f0-429e-ba40-4cb4b7f764e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4"/>
    <a:srgbClr val="F59E3A"/>
    <a:srgbClr val="294D71"/>
    <a:srgbClr val="002F6C"/>
    <a:srgbClr val="0375B2"/>
    <a:srgbClr val="FFFFFF"/>
    <a:srgbClr val="888B8D"/>
    <a:srgbClr val="109661"/>
    <a:srgbClr val="FF0D33"/>
    <a:srgbClr val="008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5E1AEF-85E2-0593-B95F-2752CA9783FD}" v="1" dt="2026-06-10T13:50:39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3FFA25-F244-740E-C403-D419C852B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21C136-E49C-323B-CD45-753D4DFB2C93}"/>
              </a:ext>
            </a:extLst>
          </p:cNvPr>
          <p:cNvSpPr/>
          <p:nvPr/>
        </p:nvSpPr>
        <p:spPr>
          <a:xfrm>
            <a:off x="917" y="-2852"/>
            <a:ext cx="10106728" cy="3347284"/>
          </a:xfrm>
          <a:prstGeom prst="rect">
            <a:avLst/>
          </a:prstGeom>
          <a:solidFill>
            <a:srgbClr val="009A44"/>
          </a:solidFill>
          <a:ln>
            <a:solidFill>
              <a:srgbClr val="009A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800" b="1"/>
          </a:p>
        </p:txBody>
      </p:sp>
      <p:pic>
        <p:nvPicPr>
          <p:cNvPr id="4" name="Picture 3" descr="A group of people in circles with text&#10;&#10;AI-generated content may be incorrect.">
            <a:extLst>
              <a:ext uri="{FF2B5EF4-FFF2-40B4-BE49-F238E27FC236}">
                <a16:creationId xmlns:a16="http://schemas.microsoft.com/office/drawing/2014/main" id="{D13A80A2-0856-2AD2-7D99-7D03BB2849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773" t="1373" r="8072" b="-1213"/>
          <a:stretch>
            <a:fillRect/>
          </a:stretch>
        </p:blipFill>
        <p:spPr>
          <a:xfrm>
            <a:off x="5965720" y="-10297"/>
            <a:ext cx="6219151" cy="3437219"/>
          </a:xfrm>
          <a:prstGeom prst="rect">
            <a:avLst/>
          </a:prstGeom>
        </p:spPr>
      </p:pic>
      <p:pic>
        <p:nvPicPr>
          <p:cNvPr id="5" name="Picture 4" descr="A qr code with green squares&#10;&#10;AI-generated content may be incorrect.">
            <a:extLst>
              <a:ext uri="{FF2B5EF4-FFF2-40B4-BE49-F238E27FC236}">
                <a16:creationId xmlns:a16="http://schemas.microsoft.com/office/drawing/2014/main" id="{A2C27EB5-9FA0-BC4C-F51C-56560ED09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388" y="3676944"/>
            <a:ext cx="2356537" cy="22361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4EC505-E67C-7D5C-2E39-456E4BCDB1BF}"/>
              </a:ext>
            </a:extLst>
          </p:cNvPr>
          <p:cNvSpPr txBox="1"/>
          <p:nvPr/>
        </p:nvSpPr>
        <p:spPr>
          <a:xfrm>
            <a:off x="67526" y="5119522"/>
            <a:ext cx="967494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800" b="1">
                <a:solidFill>
                  <a:srgbClr val="FFFFFF"/>
                </a:solidFill>
              </a:rPr>
              <a:t>Building Bridges in Pain: </a:t>
            </a:r>
            <a:endParaRPr lang="en-GB" sz="4800">
              <a:solidFill>
                <a:srgbClr val="000000"/>
              </a:solidFill>
            </a:endParaRPr>
          </a:p>
          <a:p>
            <a:r>
              <a:rPr lang="en-GB" sz="4800" b="1">
                <a:solidFill>
                  <a:srgbClr val="FFFFFF"/>
                </a:solidFill>
              </a:rPr>
              <a:t>Thriving Through Communication</a:t>
            </a:r>
            <a:endParaRPr lang="en-GB" sz="4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CA6B0C-F0D9-7D30-6AD4-965F640C7332}"/>
              </a:ext>
            </a:extLst>
          </p:cNvPr>
          <p:cNvSpPr txBox="1"/>
          <p:nvPr/>
        </p:nvSpPr>
        <p:spPr>
          <a:xfrm>
            <a:off x="142621" y="699922"/>
            <a:ext cx="5820766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b="1">
                <a:solidFill>
                  <a:srgbClr val="FFFFFF"/>
                </a:solidFill>
              </a:rPr>
              <a:t>Building Bridges in Pain: </a:t>
            </a:r>
            <a:endParaRPr lang="en-GB" sz="4000">
              <a:solidFill>
                <a:srgbClr val="000000"/>
              </a:solidFill>
            </a:endParaRPr>
          </a:p>
          <a:p>
            <a:r>
              <a:rPr lang="en-GB" sz="4000" b="1">
                <a:solidFill>
                  <a:srgbClr val="FFFFFF"/>
                </a:solidFill>
              </a:rPr>
              <a:t>Thriving Through Communication</a:t>
            </a:r>
            <a:endParaRPr lang="en-GB" sz="40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D34FB6-D09D-245A-A61F-61F526703C6A}"/>
              </a:ext>
            </a:extLst>
          </p:cNvPr>
          <p:cNvSpPr txBox="1"/>
          <p:nvPr/>
        </p:nvSpPr>
        <p:spPr>
          <a:xfrm>
            <a:off x="219546" y="3501446"/>
            <a:ext cx="7891667" cy="27078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rgbClr val="009A44"/>
                </a:solidFill>
                <a:ea typeface="+mn-lt"/>
                <a:cs typeface="+mn-lt"/>
              </a:rPr>
              <a:t>Important #EFIC2027 Deadlines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800" b="1">
                <a:solidFill>
                  <a:srgbClr val="002A60"/>
                </a:solidFill>
                <a:ea typeface="+mn-lt"/>
                <a:cs typeface="+mn-lt"/>
              </a:rPr>
              <a:t>Workshop Submission:</a:t>
            </a:r>
            <a:r>
              <a:rPr lang="en-US" sz="2800" b="1">
                <a:solidFill>
                  <a:srgbClr val="009A44"/>
                </a:solidFill>
                <a:ea typeface="+mn-lt"/>
                <a:cs typeface="+mn-lt"/>
              </a:rPr>
              <a:t> 7 September 2026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800" b="1">
                <a:solidFill>
                  <a:srgbClr val="002A60"/>
                </a:solidFill>
                <a:ea typeface="+mn-lt"/>
                <a:cs typeface="+mn-lt"/>
              </a:rPr>
              <a:t>Abstract Submission:</a:t>
            </a:r>
            <a:r>
              <a:rPr lang="en-US" sz="2800" b="1" dirty="0">
                <a:solidFill>
                  <a:srgbClr val="009A44"/>
                </a:solidFill>
                <a:ea typeface="+mn-lt"/>
                <a:cs typeface="+mn-lt"/>
              </a:rPr>
              <a:t> </a:t>
            </a:r>
            <a:r>
              <a:rPr lang="en-US" sz="2800" b="1">
                <a:solidFill>
                  <a:srgbClr val="009A44"/>
                </a:solidFill>
                <a:ea typeface="+mn-lt"/>
                <a:cs typeface="+mn-lt"/>
              </a:rPr>
              <a:t>30 September 2026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800" b="1">
                <a:solidFill>
                  <a:srgbClr val="002A60"/>
                </a:solidFill>
                <a:ea typeface="+mn-lt"/>
                <a:cs typeface="+mn-lt"/>
              </a:rPr>
              <a:t>Early Bird Registration:</a:t>
            </a:r>
            <a:r>
              <a:rPr lang="en-US" sz="2800" b="1" dirty="0">
                <a:solidFill>
                  <a:srgbClr val="009A44"/>
                </a:solidFill>
                <a:ea typeface="+mn-lt"/>
                <a:cs typeface="+mn-lt"/>
              </a:rPr>
              <a:t> </a:t>
            </a:r>
            <a:r>
              <a:rPr lang="en-US" sz="2800" b="1">
                <a:solidFill>
                  <a:srgbClr val="009A44"/>
                </a:solidFill>
                <a:ea typeface="+mn-lt"/>
                <a:cs typeface="+mn-lt"/>
              </a:rPr>
              <a:t>14 December 2026</a:t>
            </a:r>
            <a:endParaRPr lang="en-US" sz="2300" b="1">
              <a:solidFill>
                <a:srgbClr val="009A44"/>
              </a:solidFill>
            </a:endParaRPr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id="{6C419CEA-9D24-1DF5-49E6-82ABB30F6231}"/>
              </a:ext>
            </a:extLst>
          </p:cNvPr>
          <p:cNvSpPr txBox="1"/>
          <p:nvPr/>
        </p:nvSpPr>
        <p:spPr>
          <a:xfrm>
            <a:off x="7358403" y="6115323"/>
            <a:ext cx="4612181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i="1">
                <a:solidFill>
                  <a:srgbClr val="009A44"/>
                </a:solidFill>
                <a:ea typeface="+mn-lt"/>
                <a:cs typeface="+mn-lt"/>
              </a:rPr>
              <a:t>europeanpainfederation.eu/efic2027</a:t>
            </a:r>
            <a:endParaRPr lang="en-US" i="1">
              <a:solidFill>
                <a:srgbClr val="009A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9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ae8d297-7440-4c38-b7b9-1fedeeafda06">
      <UserInfo>
        <DisplayName/>
        <AccountId xsi:nil="true"/>
        <AccountType/>
      </UserInfo>
    </SharedWithUsers>
    <lcf76f155ced4ddcb4097134ff3c332f xmlns="c9f1b932-ff1b-4b4c-9e46-2b852420bc5c">
      <Terms xmlns="http://schemas.microsoft.com/office/infopath/2007/PartnerControls"/>
    </lcf76f155ced4ddcb4097134ff3c332f>
    <TaxCatchAll xmlns="2ae8d297-7440-4c38-b7b9-1fedeeafda0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464D9D08C96C49BA230F7BEB102207" ma:contentTypeVersion="22" ma:contentTypeDescription="Create a new document." ma:contentTypeScope="" ma:versionID="a639bc8d1f256737703c812e8f870745">
  <xsd:schema xmlns:xsd="http://www.w3.org/2001/XMLSchema" xmlns:xs="http://www.w3.org/2001/XMLSchema" xmlns:p="http://schemas.microsoft.com/office/2006/metadata/properties" xmlns:ns1="http://schemas.microsoft.com/sharepoint/v3" xmlns:ns2="c9f1b932-ff1b-4b4c-9e46-2b852420bc5c" xmlns:ns3="2ae8d297-7440-4c38-b7b9-1fedeeafda06" targetNamespace="http://schemas.microsoft.com/office/2006/metadata/properties" ma:root="true" ma:fieldsID="aac0f07710253b9086984a6f70aabe9e" ns1:_="" ns2:_="" ns3:_="">
    <xsd:import namespace="http://schemas.microsoft.com/sharepoint/v3"/>
    <xsd:import namespace="c9f1b932-ff1b-4b4c-9e46-2b852420bc5c"/>
    <xsd:import namespace="2ae8d297-7440-4c38-b7b9-1fedeeafda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1b932-ff1b-4b4c-9e46-2b852420bc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38e5dd2-60b6-4278-9d79-20f24f62f1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8d297-7440-4c38-b7b9-1fedeeafda0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ef94a42-9462-46df-8b77-26a78b2068a9}" ma:internalName="TaxCatchAll" ma:showField="CatchAllData" ma:web="2ae8d297-7440-4c38-b7b9-1fedeeafda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3573DD-B34E-473F-BBCC-D689AB6F58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EE6105-DBA0-4EBC-9969-C7BB0E98F2BB}">
  <ds:schemaRefs>
    <ds:schemaRef ds:uri="2ae8d297-7440-4c38-b7b9-1fedeeafda06"/>
    <ds:schemaRef ds:uri="c9f1b932-ff1b-4b4c-9e46-2b852420bc5c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B22735B-EAC1-4DA7-8DBB-FBA307E06F12}">
  <ds:schemaRefs>
    <ds:schemaRef ds:uri="2ae8d297-7440-4c38-b7b9-1fedeeafda06"/>
    <ds:schemaRef ds:uri="c9f1b932-ff1b-4b4c-9e46-2b852420bc5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5</cp:revision>
  <dcterms:created xsi:type="dcterms:W3CDTF">2024-07-22T13:13:36Z</dcterms:created>
  <dcterms:modified xsi:type="dcterms:W3CDTF">2026-06-15T07:42:49Z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0x0101002D464D9D08C96C49BA230F7BEB102207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_activity">
    <vt:lpwstr>{"FileActivityType":"9","FileActivityTimeStamp":"2024-07-22T14:48:38.610Z","FileActivityUsersOnPage":[{"DisplayName":"Giacomo Quaglio","Id":"giacomo.quaglio@efic.org"}],"FileActivityNavigationId":null}</vt:lpwstr>
  </property>
  <property fmtid="{D5CDD505-2E9C-101B-9397-08002B2CF9AE}" pid="9" name="TriggerFlowInfo">
    <vt:lpwstr/>
  </property>
</Properties>
</file>