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8288000" cy="10287000"/>
  <p:notesSz cx="6858000" cy="9144000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Open Sans Bold" panose="020B0806030504020204" pitchFamily="34" charset="0"/>
      <p:regular r:id="rId17"/>
      <p:bold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Roboto Bold" panose="02000000000000000000" pitchFamily="2" charset="0"/>
      <p:regular r:id="rId23"/>
      <p:bold r:id="rId24"/>
    </p:embeddedFont>
    <p:embeddedFont>
      <p:font typeface="Roboto Condensed Bold" panose="02000000000000000000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F9F6C-4814-F72F-A8A4-9DDF5380BCE2}" v="10" dt="2026-07-03T07:34:00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" Type="http://schemas.openxmlformats.org/officeDocument/2006/relationships/image" Target="../media/image20.sv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35.sv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melinda.Borzsak@efic.org" TargetMode="External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4.png"/><Relationship Id="rId4" Type="http://schemas.openxmlformats.org/officeDocument/2006/relationships/image" Target="../media/image90.png"/><Relationship Id="rId9" Type="http://schemas.openxmlformats.org/officeDocument/2006/relationships/hyperlink" Target="mailto:angela.palomares@efic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9058" y="2627063"/>
            <a:ext cx="6870346" cy="6235043"/>
          </a:xfrm>
          <a:custGeom>
            <a:avLst/>
            <a:gdLst/>
            <a:ahLst/>
            <a:cxnLst/>
            <a:rect l="l" t="t" r="r" b="b"/>
            <a:pathLst>
              <a:path w="6870346" h="6235043">
                <a:moveTo>
                  <a:pt x="0" y="0"/>
                </a:moveTo>
                <a:lnTo>
                  <a:pt x="6870346" y="0"/>
                </a:lnTo>
                <a:lnTo>
                  <a:pt x="6870346" y="6235044"/>
                </a:lnTo>
                <a:lnTo>
                  <a:pt x="0" y="62350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572997" y="6720229"/>
            <a:ext cx="1089091" cy="1070939"/>
          </a:xfrm>
          <a:custGeom>
            <a:avLst/>
            <a:gdLst/>
            <a:ahLst/>
            <a:cxnLst/>
            <a:rect l="l" t="t" r="r" b="b"/>
            <a:pathLst>
              <a:path w="1089091" h="1070939">
                <a:moveTo>
                  <a:pt x="0" y="0"/>
                </a:moveTo>
                <a:lnTo>
                  <a:pt x="1089091" y="0"/>
                </a:lnTo>
                <a:lnTo>
                  <a:pt x="1089091" y="1070939"/>
                </a:lnTo>
                <a:lnTo>
                  <a:pt x="0" y="1070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6797298" y="4759866"/>
            <a:ext cx="1279681" cy="1080015"/>
          </a:xfrm>
          <a:custGeom>
            <a:avLst/>
            <a:gdLst/>
            <a:ahLst/>
            <a:cxnLst/>
            <a:rect l="l" t="t" r="r" b="b"/>
            <a:pathLst>
              <a:path w="1279681" h="1080015">
                <a:moveTo>
                  <a:pt x="0" y="0"/>
                </a:moveTo>
                <a:lnTo>
                  <a:pt x="1279681" y="0"/>
                </a:lnTo>
                <a:lnTo>
                  <a:pt x="1279681" y="1080014"/>
                </a:lnTo>
                <a:lnTo>
                  <a:pt x="0" y="1080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9572997" y="7963607"/>
            <a:ext cx="1452121" cy="1080015"/>
          </a:xfrm>
          <a:custGeom>
            <a:avLst/>
            <a:gdLst/>
            <a:ahLst/>
            <a:cxnLst/>
            <a:rect l="l" t="t" r="r" b="b"/>
            <a:pathLst>
              <a:path w="1452121" h="1080015">
                <a:moveTo>
                  <a:pt x="0" y="0"/>
                </a:moveTo>
                <a:lnTo>
                  <a:pt x="1452121" y="0"/>
                </a:lnTo>
                <a:lnTo>
                  <a:pt x="1452121" y="1080015"/>
                </a:lnTo>
                <a:lnTo>
                  <a:pt x="0" y="1080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5898798" y="6892668"/>
            <a:ext cx="2350620" cy="1433969"/>
          </a:xfrm>
          <a:custGeom>
            <a:avLst/>
            <a:gdLst/>
            <a:ahLst/>
            <a:cxnLst/>
            <a:rect l="l" t="t" r="r" b="b"/>
            <a:pathLst>
              <a:path w="2350620" h="1433969">
                <a:moveTo>
                  <a:pt x="0" y="0"/>
                </a:moveTo>
                <a:lnTo>
                  <a:pt x="2350621" y="0"/>
                </a:lnTo>
                <a:lnTo>
                  <a:pt x="2350621" y="1433969"/>
                </a:lnTo>
                <a:lnTo>
                  <a:pt x="0" y="1433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0480573" y="2808578"/>
            <a:ext cx="6870346" cy="7478422"/>
          </a:xfrm>
          <a:custGeom>
            <a:avLst/>
            <a:gdLst/>
            <a:ahLst/>
            <a:cxnLst/>
            <a:rect l="l" t="t" r="r" b="b"/>
            <a:pathLst>
              <a:path w="6870346" h="7478422">
                <a:moveTo>
                  <a:pt x="0" y="0"/>
                </a:moveTo>
                <a:lnTo>
                  <a:pt x="6870346" y="0"/>
                </a:lnTo>
                <a:lnTo>
                  <a:pt x="6870346" y="7478422"/>
                </a:lnTo>
                <a:lnTo>
                  <a:pt x="0" y="74784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028700" y="4875284"/>
            <a:ext cx="1145408" cy="189324"/>
          </a:xfrm>
          <a:custGeom>
            <a:avLst/>
            <a:gdLst/>
            <a:ahLst/>
            <a:cxnLst/>
            <a:rect l="l" t="t" r="r" b="b"/>
            <a:pathLst>
              <a:path w="1145408" h="189324">
                <a:moveTo>
                  <a:pt x="0" y="0"/>
                </a:moveTo>
                <a:lnTo>
                  <a:pt x="1145408" y="0"/>
                </a:lnTo>
                <a:lnTo>
                  <a:pt x="1145408" y="189324"/>
                </a:lnTo>
                <a:lnTo>
                  <a:pt x="0" y="1893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028700" y="7787389"/>
            <a:ext cx="1192326" cy="1162764"/>
          </a:xfrm>
          <a:custGeom>
            <a:avLst/>
            <a:gdLst/>
            <a:ahLst/>
            <a:cxnLst/>
            <a:rect l="l" t="t" r="r" b="b"/>
            <a:pathLst>
              <a:path w="1192326" h="1162764">
                <a:moveTo>
                  <a:pt x="0" y="0"/>
                </a:moveTo>
                <a:lnTo>
                  <a:pt x="1192326" y="0"/>
                </a:lnTo>
                <a:lnTo>
                  <a:pt x="1192326" y="1162764"/>
                </a:lnTo>
                <a:lnTo>
                  <a:pt x="0" y="11627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028700" y="9324603"/>
            <a:ext cx="2364943" cy="206933"/>
          </a:xfrm>
          <a:custGeom>
            <a:avLst/>
            <a:gdLst/>
            <a:ahLst/>
            <a:cxnLst/>
            <a:rect l="l" t="t" r="r" b="b"/>
            <a:pathLst>
              <a:path w="2364943" h="206933">
                <a:moveTo>
                  <a:pt x="0" y="0"/>
                </a:moveTo>
                <a:lnTo>
                  <a:pt x="2364943" y="0"/>
                </a:lnTo>
                <a:lnTo>
                  <a:pt x="2364943" y="206932"/>
                </a:lnTo>
                <a:lnTo>
                  <a:pt x="0" y="206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3777947" y="7974614"/>
            <a:ext cx="206933" cy="1754000"/>
          </a:xfrm>
          <a:custGeom>
            <a:avLst/>
            <a:gdLst/>
            <a:ahLst/>
            <a:cxnLst/>
            <a:rect l="l" t="t" r="r" b="b"/>
            <a:pathLst>
              <a:path w="206933" h="1754000">
                <a:moveTo>
                  <a:pt x="0" y="0"/>
                </a:moveTo>
                <a:lnTo>
                  <a:pt x="206932" y="0"/>
                </a:lnTo>
                <a:lnTo>
                  <a:pt x="206932" y="1754000"/>
                </a:lnTo>
                <a:lnTo>
                  <a:pt x="0" y="1754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369183" y="7787389"/>
            <a:ext cx="985393" cy="1162764"/>
          </a:xfrm>
          <a:custGeom>
            <a:avLst/>
            <a:gdLst/>
            <a:ahLst/>
            <a:cxnLst/>
            <a:rect l="l" t="t" r="r" b="b"/>
            <a:pathLst>
              <a:path w="985393" h="1162764">
                <a:moveTo>
                  <a:pt x="0" y="0"/>
                </a:moveTo>
                <a:lnTo>
                  <a:pt x="985393" y="0"/>
                </a:lnTo>
                <a:lnTo>
                  <a:pt x="985393" y="1162764"/>
                </a:lnTo>
                <a:lnTo>
                  <a:pt x="0" y="11627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4369183" y="9324603"/>
            <a:ext cx="2158011" cy="206933"/>
          </a:xfrm>
          <a:custGeom>
            <a:avLst/>
            <a:gdLst/>
            <a:ahLst/>
            <a:cxnLst/>
            <a:rect l="l" t="t" r="r" b="b"/>
            <a:pathLst>
              <a:path w="2158011" h="206933">
                <a:moveTo>
                  <a:pt x="0" y="0"/>
                </a:moveTo>
                <a:lnTo>
                  <a:pt x="2158010" y="0"/>
                </a:lnTo>
                <a:lnTo>
                  <a:pt x="2158010" y="206932"/>
                </a:lnTo>
                <a:lnTo>
                  <a:pt x="0" y="2069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6911497" y="7974614"/>
            <a:ext cx="206933" cy="1754000"/>
          </a:xfrm>
          <a:custGeom>
            <a:avLst/>
            <a:gdLst/>
            <a:ahLst/>
            <a:cxnLst/>
            <a:rect l="l" t="t" r="r" b="b"/>
            <a:pathLst>
              <a:path w="206933" h="1754000">
                <a:moveTo>
                  <a:pt x="0" y="0"/>
                </a:moveTo>
                <a:lnTo>
                  <a:pt x="206932" y="0"/>
                </a:lnTo>
                <a:lnTo>
                  <a:pt x="206932" y="1754000"/>
                </a:lnTo>
                <a:lnTo>
                  <a:pt x="0" y="1754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7502732" y="7787389"/>
            <a:ext cx="985393" cy="1162764"/>
          </a:xfrm>
          <a:custGeom>
            <a:avLst/>
            <a:gdLst/>
            <a:ahLst/>
            <a:cxnLst/>
            <a:rect l="l" t="t" r="r" b="b"/>
            <a:pathLst>
              <a:path w="985393" h="1162764">
                <a:moveTo>
                  <a:pt x="0" y="0"/>
                </a:moveTo>
                <a:lnTo>
                  <a:pt x="985394" y="0"/>
                </a:lnTo>
                <a:lnTo>
                  <a:pt x="985394" y="1162764"/>
                </a:lnTo>
                <a:lnTo>
                  <a:pt x="0" y="11627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7502732" y="9324603"/>
            <a:ext cx="2167865" cy="206933"/>
          </a:xfrm>
          <a:custGeom>
            <a:avLst/>
            <a:gdLst/>
            <a:ahLst/>
            <a:cxnLst/>
            <a:rect l="l" t="t" r="r" b="b"/>
            <a:pathLst>
              <a:path w="2167865" h="206933">
                <a:moveTo>
                  <a:pt x="0" y="0"/>
                </a:moveTo>
                <a:lnTo>
                  <a:pt x="2167865" y="0"/>
                </a:lnTo>
                <a:lnTo>
                  <a:pt x="2167865" y="206932"/>
                </a:lnTo>
                <a:lnTo>
                  <a:pt x="0" y="20693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18926634" cy="2492712"/>
          </a:xfrm>
          <a:custGeom>
            <a:avLst/>
            <a:gdLst/>
            <a:ahLst/>
            <a:cxnLst/>
            <a:rect l="l" t="t" r="r" b="b"/>
            <a:pathLst>
              <a:path w="18926634" h="2492712">
                <a:moveTo>
                  <a:pt x="0" y="0"/>
                </a:moveTo>
                <a:lnTo>
                  <a:pt x="18926634" y="0"/>
                </a:lnTo>
                <a:lnTo>
                  <a:pt x="18926634" y="2492712"/>
                </a:lnTo>
                <a:lnTo>
                  <a:pt x="0" y="249271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177949" b="-17794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419796" y="408232"/>
            <a:ext cx="3032749" cy="1676248"/>
          </a:xfrm>
          <a:custGeom>
            <a:avLst/>
            <a:gdLst/>
            <a:ahLst/>
            <a:cxnLst/>
            <a:rect l="l" t="t" r="r" b="b"/>
            <a:pathLst>
              <a:path w="3032749" h="1676248">
                <a:moveTo>
                  <a:pt x="0" y="0"/>
                </a:moveTo>
                <a:lnTo>
                  <a:pt x="3032749" y="0"/>
                </a:lnTo>
                <a:lnTo>
                  <a:pt x="3032749" y="1676248"/>
                </a:lnTo>
                <a:lnTo>
                  <a:pt x="0" y="167624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 rot="-10800000" flipV="1">
            <a:off x="14136502" y="0"/>
            <a:ext cx="4151498" cy="2492712"/>
          </a:xfrm>
          <a:custGeom>
            <a:avLst/>
            <a:gdLst/>
            <a:ahLst/>
            <a:cxnLst/>
            <a:rect l="l" t="t" r="r" b="b"/>
            <a:pathLst>
              <a:path w="4151498" h="2492712">
                <a:moveTo>
                  <a:pt x="0" y="2492712"/>
                </a:moveTo>
                <a:lnTo>
                  <a:pt x="4151498" y="2492712"/>
                </a:lnTo>
                <a:lnTo>
                  <a:pt x="4151498" y="0"/>
                </a:lnTo>
                <a:lnTo>
                  <a:pt x="0" y="0"/>
                </a:lnTo>
                <a:lnTo>
                  <a:pt x="0" y="2492712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14714271" y="282186"/>
            <a:ext cx="2995961" cy="1912128"/>
            <a:chOff x="0" y="0"/>
            <a:chExt cx="3994614" cy="25495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994614" cy="2549504"/>
            </a:xfrm>
            <a:custGeom>
              <a:avLst/>
              <a:gdLst/>
              <a:ahLst/>
              <a:cxnLst/>
              <a:rect l="l" t="t" r="r" b="b"/>
              <a:pathLst>
                <a:path w="3994614" h="2549504">
                  <a:moveTo>
                    <a:pt x="0" y="0"/>
                  </a:moveTo>
                  <a:lnTo>
                    <a:pt x="3994614" y="0"/>
                  </a:lnTo>
                  <a:lnTo>
                    <a:pt x="3994614" y="2549504"/>
                  </a:lnTo>
                  <a:lnTo>
                    <a:pt x="0" y="2549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39333" y="892122"/>
              <a:ext cx="2534089" cy="653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5"/>
                </a:lnSpc>
              </a:pPr>
              <a:r>
                <a:rPr lang="en-US" sz="1604">
                  <a:solidFill>
                    <a:srgbClr val="003360"/>
                  </a:solidFill>
                  <a:latin typeface="Roboto"/>
                  <a:ea typeface="Roboto"/>
                  <a:cs typeface="Roboto"/>
                  <a:sym typeface="Roboto"/>
                </a:rPr>
                <a:t>LOGO OF NATIONAL CHAPTER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82431" y="3038223"/>
            <a:ext cx="6615878" cy="168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44"/>
              </a:lnSpc>
            </a:pPr>
            <a:r>
              <a:rPr lang="en-US" sz="6233" b="1" spc="-124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European Pain Awareness Day 2026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82431" y="5366916"/>
            <a:ext cx="6204364" cy="2027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28"/>
              </a:lnSpc>
            </a:pPr>
            <a:r>
              <a:rPr lang="en-US" sz="8135" b="1">
                <a:solidFill>
                  <a:srgbClr val="F7931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THE HIDDEN COST OF PAIN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05834" y="8995979"/>
            <a:ext cx="576652" cy="262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867" b="1" spc="-37">
                <a:solidFill>
                  <a:srgbClr val="F8F8F8"/>
                </a:solidFill>
                <a:latin typeface="Roboto Bold"/>
                <a:ea typeface="Roboto Bold"/>
                <a:cs typeface="Roboto Bold"/>
                <a:sym typeface="Roboto Bold"/>
              </a:rPr>
              <a:t>DATE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468037" y="9001255"/>
            <a:ext cx="1299613" cy="264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3"/>
              </a:lnSpc>
            </a:pPr>
            <a:r>
              <a:rPr lang="en-US" sz="1869" b="1" spc="-37">
                <a:solidFill>
                  <a:srgbClr val="F8F8F8"/>
                </a:solidFill>
                <a:latin typeface="Roboto Bold"/>
                <a:ea typeface="Roboto Bold"/>
                <a:cs typeface="Roboto Bold"/>
                <a:sym typeface="Roboto Bold"/>
              </a:rPr>
              <a:t>LOCATION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598434" y="9001255"/>
            <a:ext cx="1545566" cy="264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3"/>
              </a:lnSpc>
            </a:pPr>
            <a:r>
              <a:rPr lang="en-US" sz="1869" b="1" spc="-37">
                <a:solidFill>
                  <a:srgbClr val="F8F8F8"/>
                </a:solidFill>
                <a:latin typeface="Roboto Bold"/>
                <a:ea typeface="Roboto Bold"/>
                <a:cs typeface="Roboto Bold"/>
                <a:sym typeface="Roboto Bold"/>
              </a:rPr>
              <a:t>SPEAKER(S)</a:t>
            </a:r>
          </a:p>
        </p:txBody>
      </p:sp>
      <p:sp>
        <p:nvSpPr>
          <p:cNvPr id="28" name="Freeform 28"/>
          <p:cNvSpPr/>
          <p:nvPr/>
        </p:nvSpPr>
        <p:spPr>
          <a:xfrm>
            <a:off x="16749643" y="8851614"/>
            <a:ext cx="1261484" cy="1261484"/>
          </a:xfrm>
          <a:custGeom>
            <a:avLst/>
            <a:gdLst/>
            <a:ahLst/>
            <a:cxnLst/>
            <a:rect l="l" t="t" r="r" b="b"/>
            <a:pathLst>
              <a:path w="1261484" h="1261484">
                <a:moveTo>
                  <a:pt x="0" y="0"/>
                </a:moveTo>
                <a:lnTo>
                  <a:pt x="1261485" y="0"/>
                </a:lnTo>
                <a:lnTo>
                  <a:pt x="1261485" y="1261484"/>
                </a:lnTo>
                <a:lnTo>
                  <a:pt x="0" y="12614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1184" y="2606873"/>
            <a:ext cx="2536627" cy="2536627"/>
            <a:chOff x="0" y="0"/>
            <a:chExt cx="3382170" cy="338217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382170" cy="338217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55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309041" y="1127311"/>
              <a:ext cx="2764088" cy="1276159"/>
            </a:xfrm>
            <a:custGeom>
              <a:avLst/>
              <a:gdLst/>
              <a:ahLst/>
              <a:cxnLst/>
              <a:rect l="l" t="t" r="r" b="b"/>
              <a:pathLst>
                <a:path w="2764088" h="1276159">
                  <a:moveTo>
                    <a:pt x="0" y="0"/>
                  </a:moveTo>
                  <a:lnTo>
                    <a:pt x="2764088" y="0"/>
                  </a:lnTo>
                  <a:lnTo>
                    <a:pt x="2764088" y="1276159"/>
                  </a:lnTo>
                  <a:lnTo>
                    <a:pt x="0" y="1276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1043942" y="2455713"/>
            <a:ext cx="1151066" cy="1312786"/>
          </a:xfrm>
          <a:custGeom>
            <a:avLst/>
            <a:gdLst/>
            <a:ahLst/>
            <a:cxnLst/>
            <a:rect l="l" t="t" r="r" b="b"/>
            <a:pathLst>
              <a:path w="1151066" h="1312786">
                <a:moveTo>
                  <a:pt x="0" y="0"/>
                </a:moveTo>
                <a:lnTo>
                  <a:pt x="1151066" y="0"/>
                </a:lnTo>
                <a:lnTo>
                  <a:pt x="1151066" y="1312786"/>
                </a:lnTo>
                <a:lnTo>
                  <a:pt x="0" y="13127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15242891" y="2455713"/>
            <a:ext cx="1331812" cy="1312786"/>
            <a:chOff x="0" y="0"/>
            <a:chExt cx="1775750" cy="17503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75750" cy="1750382"/>
            </a:xfrm>
            <a:custGeom>
              <a:avLst/>
              <a:gdLst/>
              <a:ahLst/>
              <a:cxnLst/>
              <a:rect l="l" t="t" r="r" b="b"/>
              <a:pathLst>
                <a:path w="1775750" h="1750382">
                  <a:moveTo>
                    <a:pt x="0" y="0"/>
                  </a:moveTo>
                  <a:lnTo>
                    <a:pt x="1775750" y="0"/>
                  </a:lnTo>
                  <a:lnTo>
                    <a:pt x="1775750" y="1750382"/>
                  </a:lnTo>
                  <a:lnTo>
                    <a:pt x="0" y="1750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94673" y="253679"/>
              <a:ext cx="1027398" cy="1255709"/>
            </a:xfrm>
            <a:custGeom>
              <a:avLst/>
              <a:gdLst/>
              <a:ahLst/>
              <a:cxnLst/>
              <a:rect l="l" t="t" r="r" b="b"/>
              <a:pathLst>
                <a:path w="1027398" h="1255709">
                  <a:moveTo>
                    <a:pt x="0" y="0"/>
                  </a:moveTo>
                  <a:lnTo>
                    <a:pt x="1027398" y="0"/>
                  </a:lnTo>
                  <a:lnTo>
                    <a:pt x="1027398" y="1255708"/>
                  </a:lnTo>
                  <a:lnTo>
                    <a:pt x="0" y="1255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40100" y="5715000"/>
            <a:ext cx="17007799" cy="2746697"/>
          </a:xfrm>
          <a:custGeom>
            <a:avLst/>
            <a:gdLst/>
            <a:ahLst/>
            <a:cxnLst/>
            <a:rect l="l" t="t" r="r" b="b"/>
            <a:pathLst>
              <a:path w="17007799" h="2746697">
                <a:moveTo>
                  <a:pt x="0" y="0"/>
                </a:moveTo>
                <a:lnTo>
                  <a:pt x="17007800" y="0"/>
                </a:lnTo>
                <a:lnTo>
                  <a:pt x="17007800" y="2746697"/>
                </a:lnTo>
                <a:lnTo>
                  <a:pt x="0" y="27466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950462" y="6009843"/>
            <a:ext cx="1877686" cy="1846650"/>
          </a:xfrm>
          <a:custGeom>
            <a:avLst/>
            <a:gdLst/>
            <a:ahLst/>
            <a:cxnLst/>
            <a:rect l="l" t="t" r="r" b="b"/>
            <a:pathLst>
              <a:path w="1877686" h="1846650">
                <a:moveTo>
                  <a:pt x="0" y="0"/>
                </a:moveTo>
                <a:lnTo>
                  <a:pt x="1877686" y="0"/>
                </a:lnTo>
                <a:lnTo>
                  <a:pt x="1877686" y="1846650"/>
                </a:lnTo>
                <a:lnTo>
                  <a:pt x="0" y="18466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5280002" y="6925409"/>
            <a:ext cx="325879" cy="931084"/>
          </a:xfrm>
          <a:custGeom>
            <a:avLst/>
            <a:gdLst/>
            <a:ahLst/>
            <a:cxnLst/>
            <a:rect l="l" t="t" r="r" b="b"/>
            <a:pathLst>
              <a:path w="325879" h="931084">
                <a:moveTo>
                  <a:pt x="0" y="0"/>
                </a:moveTo>
                <a:lnTo>
                  <a:pt x="325879" y="0"/>
                </a:lnTo>
                <a:lnTo>
                  <a:pt x="325879" y="931084"/>
                </a:lnTo>
                <a:lnTo>
                  <a:pt x="0" y="9310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5590363" y="6615048"/>
            <a:ext cx="931084" cy="1241445"/>
          </a:xfrm>
          <a:custGeom>
            <a:avLst/>
            <a:gdLst/>
            <a:ahLst/>
            <a:cxnLst/>
            <a:rect l="l" t="t" r="r" b="b"/>
            <a:pathLst>
              <a:path w="931084" h="1241445">
                <a:moveTo>
                  <a:pt x="0" y="0"/>
                </a:moveTo>
                <a:lnTo>
                  <a:pt x="931084" y="0"/>
                </a:lnTo>
                <a:lnTo>
                  <a:pt x="931084" y="1241445"/>
                </a:lnTo>
                <a:lnTo>
                  <a:pt x="0" y="12414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7747374" y="6925409"/>
            <a:ext cx="636241" cy="931084"/>
          </a:xfrm>
          <a:custGeom>
            <a:avLst/>
            <a:gdLst/>
            <a:ahLst/>
            <a:cxnLst/>
            <a:rect l="l" t="t" r="r" b="b"/>
            <a:pathLst>
              <a:path w="636241" h="931084">
                <a:moveTo>
                  <a:pt x="0" y="0"/>
                </a:moveTo>
                <a:lnTo>
                  <a:pt x="636241" y="0"/>
                </a:lnTo>
                <a:lnTo>
                  <a:pt x="636241" y="931084"/>
                </a:lnTo>
                <a:lnTo>
                  <a:pt x="0" y="931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8368097" y="6615048"/>
            <a:ext cx="946602" cy="1241445"/>
          </a:xfrm>
          <a:custGeom>
            <a:avLst/>
            <a:gdLst/>
            <a:ahLst/>
            <a:cxnLst/>
            <a:rect l="l" t="t" r="r" b="b"/>
            <a:pathLst>
              <a:path w="946602" h="1241445">
                <a:moveTo>
                  <a:pt x="0" y="0"/>
                </a:moveTo>
                <a:lnTo>
                  <a:pt x="946602" y="0"/>
                </a:lnTo>
                <a:lnTo>
                  <a:pt x="946602" y="1241445"/>
                </a:lnTo>
                <a:lnTo>
                  <a:pt x="0" y="12414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9479314" y="6966524"/>
            <a:ext cx="1519094" cy="37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2"/>
              </a:lnSpc>
            </a:pPr>
            <a:r>
              <a:rPr lang="en-US" sz="2074" spc="1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Headaches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835469" y="6925409"/>
            <a:ext cx="325879" cy="931084"/>
          </a:xfrm>
          <a:custGeom>
            <a:avLst/>
            <a:gdLst/>
            <a:ahLst/>
            <a:cxnLst/>
            <a:rect l="l" t="t" r="r" b="b"/>
            <a:pathLst>
              <a:path w="325879" h="931084">
                <a:moveTo>
                  <a:pt x="0" y="0"/>
                </a:moveTo>
                <a:lnTo>
                  <a:pt x="325879" y="0"/>
                </a:lnTo>
                <a:lnTo>
                  <a:pt x="325879" y="931084"/>
                </a:lnTo>
                <a:lnTo>
                  <a:pt x="0" y="9310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1456192" y="6615048"/>
            <a:ext cx="946602" cy="1241445"/>
          </a:xfrm>
          <a:custGeom>
            <a:avLst/>
            <a:gdLst/>
            <a:ahLst/>
            <a:cxnLst/>
            <a:rect l="l" t="t" r="r" b="b"/>
            <a:pathLst>
              <a:path w="946602" h="1241445">
                <a:moveTo>
                  <a:pt x="0" y="0"/>
                </a:moveTo>
                <a:lnTo>
                  <a:pt x="946602" y="0"/>
                </a:lnTo>
                <a:lnTo>
                  <a:pt x="946602" y="1241445"/>
                </a:lnTo>
                <a:lnTo>
                  <a:pt x="0" y="124144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2463128" y="6922716"/>
            <a:ext cx="1623376" cy="76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2"/>
              </a:lnSpc>
            </a:pPr>
            <a:r>
              <a:rPr lang="en-US" sz="2074" spc="1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Neuropathicpain</a:t>
            </a:r>
          </a:p>
        </p:txBody>
      </p:sp>
      <p:sp>
        <p:nvSpPr>
          <p:cNvPr id="21" name="Freeform 21"/>
          <p:cNvSpPr/>
          <p:nvPr/>
        </p:nvSpPr>
        <p:spPr>
          <a:xfrm>
            <a:off x="13923564" y="6925409"/>
            <a:ext cx="325879" cy="931084"/>
          </a:xfrm>
          <a:custGeom>
            <a:avLst/>
            <a:gdLst/>
            <a:ahLst/>
            <a:cxnLst/>
            <a:rect l="l" t="t" r="r" b="b"/>
            <a:pathLst>
              <a:path w="325879" h="931084">
                <a:moveTo>
                  <a:pt x="0" y="0"/>
                </a:moveTo>
                <a:lnTo>
                  <a:pt x="325879" y="0"/>
                </a:lnTo>
                <a:lnTo>
                  <a:pt x="325879" y="931084"/>
                </a:lnTo>
                <a:lnTo>
                  <a:pt x="0" y="93108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2725340" y="6847770"/>
            <a:ext cx="1053771" cy="1086362"/>
          </a:xfrm>
          <a:custGeom>
            <a:avLst/>
            <a:gdLst/>
            <a:ahLst/>
            <a:cxnLst/>
            <a:rect l="l" t="t" r="r" b="b"/>
            <a:pathLst>
              <a:path w="1053771" h="1086362">
                <a:moveTo>
                  <a:pt x="0" y="0"/>
                </a:moveTo>
                <a:lnTo>
                  <a:pt x="1053771" y="0"/>
                </a:lnTo>
                <a:lnTo>
                  <a:pt x="1053771" y="1086362"/>
                </a:lnTo>
                <a:lnTo>
                  <a:pt x="0" y="108636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14774760" y="6703512"/>
            <a:ext cx="423681" cy="1086362"/>
          </a:xfrm>
          <a:custGeom>
            <a:avLst/>
            <a:gdLst/>
            <a:ahLst/>
            <a:cxnLst/>
            <a:rect l="l" t="t" r="r" b="b"/>
            <a:pathLst>
              <a:path w="423681" h="1086362">
                <a:moveTo>
                  <a:pt x="0" y="0"/>
                </a:moveTo>
                <a:lnTo>
                  <a:pt x="423681" y="0"/>
                </a:lnTo>
                <a:lnTo>
                  <a:pt x="423681" y="1086362"/>
                </a:lnTo>
                <a:lnTo>
                  <a:pt x="0" y="108636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4577186" y="8693100"/>
            <a:ext cx="429649" cy="351775"/>
          </a:xfrm>
          <a:custGeom>
            <a:avLst/>
            <a:gdLst/>
            <a:ahLst/>
            <a:cxnLst/>
            <a:rect l="l" t="t" r="r" b="b"/>
            <a:pathLst>
              <a:path w="429649" h="351775">
                <a:moveTo>
                  <a:pt x="0" y="0"/>
                </a:moveTo>
                <a:lnTo>
                  <a:pt x="429648" y="0"/>
                </a:lnTo>
                <a:lnTo>
                  <a:pt x="429648" y="351775"/>
                </a:lnTo>
                <a:lnTo>
                  <a:pt x="0" y="3517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10250820" y="3861332"/>
            <a:ext cx="2737311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3150" b="1" spc="-63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Persists longer than </a:t>
            </a:r>
            <a:r>
              <a:rPr lang="en-US" sz="3150" b="1" spc="-63">
                <a:solidFill>
                  <a:srgbClr val="FF9A00"/>
                </a:solidFill>
                <a:latin typeface="Roboto Bold"/>
                <a:ea typeface="Roboto Bold"/>
                <a:cs typeface="Roboto Bold"/>
                <a:sym typeface="Roboto Bold"/>
              </a:rPr>
              <a:t>3 months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20526" y="3861332"/>
            <a:ext cx="2976544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1"/>
              </a:lnSpc>
            </a:pPr>
            <a:r>
              <a:rPr lang="en-US" sz="3151" b="1" spc="-63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 leading cause of </a:t>
            </a:r>
            <a:r>
              <a:rPr lang="en-US" sz="3151" b="1" spc="-63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disability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3594048" y="2455713"/>
            <a:ext cx="5930170" cy="2642718"/>
            <a:chOff x="0" y="0"/>
            <a:chExt cx="7906894" cy="3523623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90500"/>
              <a:ext cx="768382" cy="19104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383"/>
                </a:lnSpc>
              </a:pPr>
              <a:r>
                <a:rPr lang="en-US" sz="10383" b="1" spc="-207">
                  <a:solidFill>
                    <a:srgbClr val="FF9A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065820" y="305435"/>
              <a:ext cx="2652156" cy="17870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679"/>
                </a:lnSpc>
              </a:pPr>
              <a:r>
                <a:rPr lang="en-US" sz="9679" b="1" spc="-193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in 5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1865371"/>
              <a:ext cx="7906894" cy="1658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14"/>
                </a:lnSpc>
              </a:pPr>
              <a:r>
                <a:rPr lang="en-US" sz="4714" b="1" spc="-94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adults in Europe </a:t>
              </a:r>
            </a:p>
            <a:p>
              <a:pPr algn="l">
                <a:lnSpc>
                  <a:spcPts val="4714"/>
                </a:lnSpc>
              </a:pPr>
              <a:r>
                <a:rPr lang="en-US" sz="4714" b="1" spc="-94">
                  <a:solidFill>
                    <a:srgbClr val="FF9A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lives with chronic pain</a:t>
              </a:r>
              <a:r>
                <a:rPr lang="en-US" sz="4714" b="1" spc="-94">
                  <a:solidFill>
                    <a:srgbClr val="F7931E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.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591184" y="834237"/>
            <a:ext cx="10452758" cy="10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2"/>
              </a:lnSpc>
            </a:pPr>
            <a:r>
              <a:rPr lang="en-US" sz="781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What is </a:t>
            </a:r>
            <a:r>
              <a:rPr lang="en-US" sz="7812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Chronic Pain?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00880" y="7180018"/>
            <a:ext cx="1350546" cy="76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5"/>
              </a:lnSpc>
            </a:pPr>
            <a:r>
              <a:rPr lang="en-US" sz="2070" spc="1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Low back pain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677124" y="7174459"/>
            <a:ext cx="1233772" cy="378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5"/>
              </a:lnSpc>
            </a:pPr>
            <a:r>
              <a:rPr lang="en-US" sz="2070" spc="1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Arthritis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403432" y="6964869"/>
            <a:ext cx="1846343" cy="76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5"/>
              </a:lnSpc>
            </a:pPr>
            <a:r>
              <a:rPr lang="en-US" sz="2070" spc="1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Post-surgical pain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252225" y="6219278"/>
            <a:ext cx="7576292" cy="400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8"/>
              </a:lnSpc>
            </a:pPr>
            <a:r>
              <a:rPr lang="en-US" sz="2998" b="1" spc="-5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Common chronic pain conditions include: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208176" y="8683575"/>
            <a:ext cx="8779954" cy="1054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</a:pPr>
            <a:r>
              <a:rPr lang="en-US" sz="3474" b="1" spc="-10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Chronic pain is not just a symptom—</a:t>
            </a:r>
          </a:p>
          <a:p>
            <a:pPr algn="ctr">
              <a:lnSpc>
                <a:spcPts val="4169"/>
              </a:lnSpc>
            </a:pPr>
            <a:r>
              <a:rPr lang="en-US" sz="3474" b="1" spc="-10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it’s a complex health condition in its own right</a:t>
            </a:r>
          </a:p>
        </p:txBody>
      </p:sp>
      <p:sp>
        <p:nvSpPr>
          <p:cNvPr id="37" name="Freeform 37"/>
          <p:cNvSpPr/>
          <p:nvPr/>
        </p:nvSpPr>
        <p:spPr>
          <a:xfrm rot="-10800000">
            <a:off x="12988130" y="9386098"/>
            <a:ext cx="429649" cy="351775"/>
          </a:xfrm>
          <a:custGeom>
            <a:avLst/>
            <a:gdLst/>
            <a:ahLst/>
            <a:cxnLst/>
            <a:rect l="l" t="t" r="r" b="b"/>
            <a:pathLst>
              <a:path w="429649" h="351775">
                <a:moveTo>
                  <a:pt x="0" y="0"/>
                </a:moveTo>
                <a:lnTo>
                  <a:pt x="429649" y="0"/>
                </a:lnTo>
                <a:lnTo>
                  <a:pt x="429649" y="351775"/>
                </a:lnTo>
                <a:lnTo>
                  <a:pt x="0" y="3517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6161" y="3005226"/>
            <a:ext cx="3177747" cy="2177853"/>
          </a:xfrm>
          <a:custGeom>
            <a:avLst/>
            <a:gdLst/>
            <a:ahLst/>
            <a:cxnLst/>
            <a:rect l="l" t="t" r="r" b="b"/>
            <a:pathLst>
              <a:path w="3177747" h="2177853">
                <a:moveTo>
                  <a:pt x="0" y="0"/>
                </a:moveTo>
                <a:lnTo>
                  <a:pt x="3177748" y="0"/>
                </a:lnTo>
                <a:lnTo>
                  <a:pt x="3177748" y="2177852"/>
                </a:lnTo>
                <a:lnTo>
                  <a:pt x="0" y="2177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81017" y="5593777"/>
            <a:ext cx="380803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6000" b="1" spc="-120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150 million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0601" y="6405489"/>
            <a:ext cx="4648868" cy="866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359" b="1" spc="-6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Europeans live</a:t>
            </a:r>
          </a:p>
          <a:p>
            <a:pPr algn="ctr">
              <a:lnSpc>
                <a:spcPts val="3359"/>
              </a:lnSpc>
            </a:pPr>
            <a:r>
              <a:rPr lang="en-US" sz="3359" b="1" spc="-6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with chronic pain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4783" y="7809109"/>
            <a:ext cx="4039465" cy="330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2494" b="1" spc="-49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20% of the adult population</a:t>
            </a:r>
          </a:p>
        </p:txBody>
      </p:sp>
      <p:sp>
        <p:nvSpPr>
          <p:cNvPr id="6" name="Freeform 6"/>
          <p:cNvSpPr/>
          <p:nvPr/>
        </p:nvSpPr>
        <p:spPr>
          <a:xfrm>
            <a:off x="2450845" y="7434239"/>
            <a:ext cx="1068381" cy="273944"/>
          </a:xfrm>
          <a:custGeom>
            <a:avLst/>
            <a:gdLst/>
            <a:ahLst/>
            <a:cxnLst/>
            <a:rect l="l" t="t" r="r" b="b"/>
            <a:pathLst>
              <a:path w="1068381" h="273944">
                <a:moveTo>
                  <a:pt x="0" y="0"/>
                </a:moveTo>
                <a:lnTo>
                  <a:pt x="1068380" y="0"/>
                </a:lnTo>
                <a:lnTo>
                  <a:pt x="1068380" y="273944"/>
                </a:lnTo>
                <a:lnTo>
                  <a:pt x="0" y="273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5724435" y="3279169"/>
            <a:ext cx="273944" cy="5410388"/>
          </a:xfrm>
          <a:custGeom>
            <a:avLst/>
            <a:gdLst/>
            <a:ahLst/>
            <a:cxnLst/>
            <a:rect l="l" t="t" r="r" b="b"/>
            <a:pathLst>
              <a:path w="273944" h="5410388">
                <a:moveTo>
                  <a:pt x="0" y="0"/>
                </a:moveTo>
                <a:lnTo>
                  <a:pt x="273944" y="0"/>
                </a:lnTo>
                <a:lnTo>
                  <a:pt x="273944" y="5410389"/>
                </a:lnTo>
                <a:lnTo>
                  <a:pt x="0" y="5410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7559858" y="3005226"/>
            <a:ext cx="2903803" cy="2712043"/>
          </a:xfrm>
          <a:custGeom>
            <a:avLst/>
            <a:gdLst/>
            <a:ahLst/>
            <a:cxnLst/>
            <a:rect l="l" t="t" r="r" b="b"/>
            <a:pathLst>
              <a:path w="2903803" h="2712043">
                <a:moveTo>
                  <a:pt x="0" y="0"/>
                </a:moveTo>
                <a:lnTo>
                  <a:pt x="2903803" y="0"/>
                </a:lnTo>
                <a:lnTo>
                  <a:pt x="2903803" y="2712042"/>
                </a:lnTo>
                <a:lnTo>
                  <a:pt x="0" y="2712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7844321" y="6384874"/>
            <a:ext cx="2524665" cy="44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3360" b="1" spc="-6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lost annually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73523" y="7381161"/>
            <a:ext cx="4266261" cy="958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2494" b="1" spc="-4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through healthcare costs, </a:t>
            </a:r>
            <a:r>
              <a:rPr lang="en-US" sz="2494" b="1" spc="-49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absenteeism, presenteeism,</a:t>
            </a:r>
            <a:r>
              <a:rPr lang="en-US" sz="2494" b="1" spc="-4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and </a:t>
            </a:r>
            <a:r>
              <a:rPr lang="en-US" sz="2494" b="1" spc="-49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early retirement</a:t>
            </a:r>
          </a:p>
        </p:txBody>
      </p:sp>
      <p:sp>
        <p:nvSpPr>
          <p:cNvPr id="11" name="Freeform 11"/>
          <p:cNvSpPr/>
          <p:nvPr/>
        </p:nvSpPr>
        <p:spPr>
          <a:xfrm>
            <a:off x="8354295" y="6785649"/>
            <a:ext cx="1328627" cy="273944"/>
          </a:xfrm>
          <a:custGeom>
            <a:avLst/>
            <a:gdLst/>
            <a:ahLst/>
            <a:cxnLst/>
            <a:rect l="l" t="t" r="r" b="b"/>
            <a:pathLst>
              <a:path w="1328627" h="273944">
                <a:moveTo>
                  <a:pt x="0" y="0"/>
                </a:moveTo>
                <a:lnTo>
                  <a:pt x="1328627" y="0"/>
                </a:lnTo>
                <a:lnTo>
                  <a:pt x="1328627" y="273944"/>
                </a:lnTo>
                <a:lnTo>
                  <a:pt x="0" y="2739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4134507" y="3005226"/>
            <a:ext cx="2643557" cy="2438099"/>
          </a:xfrm>
          <a:custGeom>
            <a:avLst/>
            <a:gdLst/>
            <a:ahLst/>
            <a:cxnLst/>
            <a:rect l="l" t="t" r="r" b="b"/>
            <a:pathLst>
              <a:path w="2643557" h="2438099">
                <a:moveTo>
                  <a:pt x="0" y="0"/>
                </a:moveTo>
                <a:lnTo>
                  <a:pt x="2643557" y="0"/>
                </a:lnTo>
                <a:lnTo>
                  <a:pt x="2643557" y="2438099"/>
                </a:lnTo>
                <a:lnTo>
                  <a:pt x="0" y="24380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3532469" y="6426967"/>
            <a:ext cx="4031908" cy="866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359" b="1" spc="-6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say pain affects their ability to work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251313" y="7599786"/>
            <a:ext cx="4376087" cy="1272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0"/>
              </a:lnSpc>
            </a:pPr>
            <a:r>
              <a:rPr lang="en-US" sz="2490" b="1" spc="-4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severe pain can reduce</a:t>
            </a:r>
          </a:p>
          <a:p>
            <a:pPr algn="ctr">
              <a:lnSpc>
                <a:spcPts val="2490"/>
              </a:lnSpc>
            </a:pPr>
            <a:r>
              <a:rPr lang="en-US" sz="2490" b="1" spc="-4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 likelihood of full-time employment by up to</a:t>
            </a:r>
          </a:p>
          <a:p>
            <a:pPr algn="ctr">
              <a:lnSpc>
                <a:spcPts val="2490"/>
              </a:lnSpc>
            </a:pPr>
            <a:r>
              <a:rPr lang="en-US" sz="2490" b="1" spc="-49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20 percentage points</a:t>
            </a:r>
          </a:p>
        </p:txBody>
      </p:sp>
      <p:sp>
        <p:nvSpPr>
          <p:cNvPr id="15" name="Freeform 15"/>
          <p:cNvSpPr/>
          <p:nvPr/>
        </p:nvSpPr>
        <p:spPr>
          <a:xfrm>
            <a:off x="14928944" y="7144436"/>
            <a:ext cx="1068381" cy="273944"/>
          </a:xfrm>
          <a:custGeom>
            <a:avLst/>
            <a:gdLst/>
            <a:ahLst/>
            <a:cxnLst/>
            <a:rect l="l" t="t" r="r" b="b"/>
            <a:pathLst>
              <a:path w="1068381" h="273944">
                <a:moveTo>
                  <a:pt x="0" y="0"/>
                </a:moveTo>
                <a:lnTo>
                  <a:pt x="1068380" y="0"/>
                </a:lnTo>
                <a:lnTo>
                  <a:pt x="1068380" y="273944"/>
                </a:lnTo>
                <a:lnTo>
                  <a:pt x="0" y="2739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6457619" y="5626998"/>
            <a:ext cx="537276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-120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3-10% </a:t>
            </a:r>
            <a:r>
              <a:rPr lang="en-US" sz="6000" b="1" spc="-12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of GDP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51313" y="5626998"/>
            <a:ext cx="453684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-120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1 in 2</a:t>
            </a:r>
            <a:r>
              <a:rPr lang="en-US" sz="6000" b="1" spc="-120">
                <a:solidFill>
                  <a:srgbClr val="F48C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6000" b="1" spc="-12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people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1184" y="834237"/>
            <a:ext cx="15585392" cy="10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2"/>
              </a:lnSpc>
            </a:pPr>
            <a:r>
              <a:rPr lang="en-US" sz="781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 Hidden Costs </a:t>
            </a:r>
            <a:r>
              <a:rPr lang="en-US" sz="7812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of Chronic Pain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2144101" y="3279169"/>
            <a:ext cx="273944" cy="5410388"/>
          </a:xfrm>
          <a:custGeom>
            <a:avLst/>
            <a:gdLst/>
            <a:ahLst/>
            <a:cxnLst/>
            <a:rect l="l" t="t" r="r" b="b"/>
            <a:pathLst>
              <a:path w="273944" h="5410388">
                <a:moveTo>
                  <a:pt x="0" y="0"/>
                </a:moveTo>
                <a:lnTo>
                  <a:pt x="273943" y="0"/>
                </a:lnTo>
                <a:lnTo>
                  <a:pt x="273943" y="5410389"/>
                </a:lnTo>
                <a:lnTo>
                  <a:pt x="0" y="5410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87010" y="1204807"/>
            <a:ext cx="9513980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Pain affects more than health.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23390" y="5520979"/>
            <a:ext cx="884121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F4820B"/>
                </a:solidFill>
                <a:latin typeface="Roboto Bold"/>
                <a:ea typeface="Roboto Bold"/>
                <a:cs typeface="Roboto Bold"/>
                <a:sym typeface="Roboto Bold"/>
              </a:rPr>
              <a:t>It affects Europe’s economy.</a:t>
            </a:r>
          </a:p>
        </p:txBody>
      </p:sp>
      <p:sp>
        <p:nvSpPr>
          <p:cNvPr id="4" name="Freeform 4"/>
          <p:cNvSpPr/>
          <p:nvPr/>
        </p:nvSpPr>
        <p:spPr>
          <a:xfrm>
            <a:off x="6727961" y="6856468"/>
            <a:ext cx="200918" cy="2190006"/>
          </a:xfrm>
          <a:custGeom>
            <a:avLst/>
            <a:gdLst/>
            <a:ahLst/>
            <a:cxnLst/>
            <a:rect l="l" t="t" r="r" b="b"/>
            <a:pathLst>
              <a:path w="200918" h="2190006">
                <a:moveTo>
                  <a:pt x="0" y="0"/>
                </a:moveTo>
                <a:lnTo>
                  <a:pt x="200918" y="0"/>
                </a:lnTo>
                <a:lnTo>
                  <a:pt x="200918" y="2190006"/>
                </a:lnTo>
                <a:lnTo>
                  <a:pt x="0" y="2190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4990021" y="6856468"/>
            <a:ext cx="1557114" cy="1597298"/>
          </a:xfrm>
          <a:custGeom>
            <a:avLst/>
            <a:gdLst/>
            <a:ahLst/>
            <a:cxnLst/>
            <a:rect l="l" t="t" r="r" b="b"/>
            <a:pathLst>
              <a:path w="1557114" h="1597298">
                <a:moveTo>
                  <a:pt x="0" y="0"/>
                </a:moveTo>
                <a:lnTo>
                  <a:pt x="1557114" y="0"/>
                </a:lnTo>
                <a:lnTo>
                  <a:pt x="1557114" y="1597298"/>
                </a:lnTo>
                <a:lnTo>
                  <a:pt x="0" y="1597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5190939" y="7057386"/>
            <a:ext cx="1165324" cy="994544"/>
          </a:xfrm>
          <a:custGeom>
            <a:avLst/>
            <a:gdLst/>
            <a:ahLst/>
            <a:cxnLst/>
            <a:rect l="l" t="t" r="r" b="b"/>
            <a:pathLst>
              <a:path w="1165324" h="994544">
                <a:moveTo>
                  <a:pt x="0" y="0"/>
                </a:moveTo>
                <a:lnTo>
                  <a:pt x="1165324" y="0"/>
                </a:lnTo>
                <a:lnTo>
                  <a:pt x="1165324" y="994544"/>
                </a:lnTo>
                <a:lnTo>
                  <a:pt x="0" y="9945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4864742" y="8470496"/>
            <a:ext cx="1817717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Workforce participation</a:t>
            </a:r>
          </a:p>
        </p:txBody>
      </p:sp>
      <p:sp>
        <p:nvSpPr>
          <p:cNvPr id="8" name="Freeform 8"/>
          <p:cNvSpPr/>
          <p:nvPr/>
        </p:nvSpPr>
        <p:spPr>
          <a:xfrm>
            <a:off x="9048564" y="6856468"/>
            <a:ext cx="200918" cy="2190006"/>
          </a:xfrm>
          <a:custGeom>
            <a:avLst/>
            <a:gdLst/>
            <a:ahLst/>
            <a:cxnLst/>
            <a:rect l="l" t="t" r="r" b="b"/>
            <a:pathLst>
              <a:path w="200918" h="2190006">
                <a:moveTo>
                  <a:pt x="0" y="0"/>
                </a:moveTo>
                <a:lnTo>
                  <a:pt x="200918" y="0"/>
                </a:lnTo>
                <a:lnTo>
                  <a:pt x="200918" y="2190006"/>
                </a:lnTo>
                <a:lnTo>
                  <a:pt x="0" y="21900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7310624" y="6856468"/>
            <a:ext cx="1547068" cy="1597298"/>
          </a:xfrm>
          <a:custGeom>
            <a:avLst/>
            <a:gdLst/>
            <a:ahLst/>
            <a:cxnLst/>
            <a:rect l="l" t="t" r="r" b="b"/>
            <a:pathLst>
              <a:path w="1547068" h="1597298">
                <a:moveTo>
                  <a:pt x="0" y="0"/>
                </a:moveTo>
                <a:lnTo>
                  <a:pt x="1547068" y="0"/>
                </a:lnTo>
                <a:lnTo>
                  <a:pt x="1547068" y="1597298"/>
                </a:lnTo>
                <a:lnTo>
                  <a:pt x="0" y="15972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7501496" y="7057386"/>
            <a:ext cx="974452" cy="1195462"/>
          </a:xfrm>
          <a:custGeom>
            <a:avLst/>
            <a:gdLst/>
            <a:ahLst/>
            <a:cxnLst/>
            <a:rect l="l" t="t" r="r" b="b"/>
            <a:pathLst>
              <a:path w="974452" h="1195462">
                <a:moveTo>
                  <a:pt x="0" y="0"/>
                </a:moveTo>
                <a:lnTo>
                  <a:pt x="974452" y="0"/>
                </a:lnTo>
                <a:lnTo>
                  <a:pt x="974452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168249" y="6856468"/>
            <a:ext cx="200918" cy="2190006"/>
          </a:xfrm>
          <a:custGeom>
            <a:avLst/>
            <a:gdLst/>
            <a:ahLst/>
            <a:cxnLst/>
            <a:rect l="l" t="t" r="r" b="b"/>
            <a:pathLst>
              <a:path w="200918" h="2190006">
                <a:moveTo>
                  <a:pt x="0" y="0"/>
                </a:moveTo>
                <a:lnTo>
                  <a:pt x="200918" y="0"/>
                </a:lnTo>
                <a:lnTo>
                  <a:pt x="200918" y="2190006"/>
                </a:lnTo>
                <a:lnTo>
                  <a:pt x="0" y="2190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9430308" y="6856468"/>
            <a:ext cx="1547068" cy="1597298"/>
          </a:xfrm>
          <a:custGeom>
            <a:avLst/>
            <a:gdLst/>
            <a:ahLst/>
            <a:cxnLst/>
            <a:rect l="l" t="t" r="r" b="b"/>
            <a:pathLst>
              <a:path w="1547068" h="1597298">
                <a:moveTo>
                  <a:pt x="0" y="0"/>
                </a:moveTo>
                <a:lnTo>
                  <a:pt x="1547068" y="0"/>
                </a:lnTo>
                <a:lnTo>
                  <a:pt x="1547068" y="1597298"/>
                </a:lnTo>
                <a:lnTo>
                  <a:pt x="0" y="15972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621180" y="7057386"/>
            <a:ext cx="1165324" cy="1195462"/>
          </a:xfrm>
          <a:custGeom>
            <a:avLst/>
            <a:gdLst/>
            <a:ahLst/>
            <a:cxnLst/>
            <a:rect l="l" t="t" r="r" b="b"/>
            <a:pathLst>
              <a:path w="1165324" h="1195462">
                <a:moveTo>
                  <a:pt x="0" y="0"/>
                </a:moveTo>
                <a:lnTo>
                  <a:pt x="1165324" y="0"/>
                </a:lnTo>
                <a:lnTo>
                  <a:pt x="1165324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9359947" y="8463291"/>
            <a:ext cx="1687791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Healthcare systems</a:t>
            </a:r>
          </a:p>
        </p:txBody>
      </p:sp>
      <p:sp>
        <p:nvSpPr>
          <p:cNvPr id="15" name="Freeform 15"/>
          <p:cNvSpPr/>
          <p:nvPr/>
        </p:nvSpPr>
        <p:spPr>
          <a:xfrm>
            <a:off x="11740865" y="6856468"/>
            <a:ext cx="1557114" cy="1597298"/>
          </a:xfrm>
          <a:custGeom>
            <a:avLst/>
            <a:gdLst/>
            <a:ahLst/>
            <a:cxnLst/>
            <a:rect l="l" t="t" r="r" b="b"/>
            <a:pathLst>
              <a:path w="1557114" h="1597298">
                <a:moveTo>
                  <a:pt x="0" y="0"/>
                </a:moveTo>
                <a:lnTo>
                  <a:pt x="1557114" y="0"/>
                </a:lnTo>
                <a:lnTo>
                  <a:pt x="1557114" y="1597298"/>
                </a:lnTo>
                <a:lnTo>
                  <a:pt x="0" y="15972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1941783" y="7057386"/>
            <a:ext cx="1165324" cy="1195462"/>
          </a:xfrm>
          <a:custGeom>
            <a:avLst/>
            <a:gdLst/>
            <a:ahLst/>
            <a:cxnLst/>
            <a:rect l="l" t="t" r="r" b="b"/>
            <a:pathLst>
              <a:path w="1165324" h="1195462">
                <a:moveTo>
                  <a:pt x="0" y="0"/>
                </a:moveTo>
                <a:lnTo>
                  <a:pt x="1165324" y="0"/>
                </a:lnTo>
                <a:lnTo>
                  <a:pt x="1165324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11665813" y="8449455"/>
            <a:ext cx="1669118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Economic growth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74014" y="8463291"/>
            <a:ext cx="1905988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Productivity</a:t>
            </a:r>
          </a:p>
        </p:txBody>
      </p:sp>
      <p:sp>
        <p:nvSpPr>
          <p:cNvPr id="19" name="Freeform 19"/>
          <p:cNvSpPr/>
          <p:nvPr/>
        </p:nvSpPr>
        <p:spPr>
          <a:xfrm>
            <a:off x="1985835" y="2681182"/>
            <a:ext cx="1555623" cy="1529696"/>
          </a:xfrm>
          <a:custGeom>
            <a:avLst/>
            <a:gdLst/>
            <a:ahLst/>
            <a:cxnLst/>
            <a:rect l="l" t="t" r="r" b="b"/>
            <a:pathLst>
              <a:path w="1555623" h="1529696">
                <a:moveTo>
                  <a:pt x="0" y="0"/>
                </a:moveTo>
                <a:lnTo>
                  <a:pt x="1555623" y="0"/>
                </a:lnTo>
                <a:lnTo>
                  <a:pt x="1555623" y="1529697"/>
                </a:lnTo>
                <a:lnTo>
                  <a:pt x="0" y="15296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186332" y="4253506"/>
            <a:ext cx="3362117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Quality of life</a:t>
            </a:r>
          </a:p>
        </p:txBody>
      </p:sp>
      <p:sp>
        <p:nvSpPr>
          <p:cNvPr id="21" name="Freeform 21"/>
          <p:cNvSpPr/>
          <p:nvPr/>
        </p:nvSpPr>
        <p:spPr>
          <a:xfrm>
            <a:off x="4047036" y="2927489"/>
            <a:ext cx="272234" cy="1801930"/>
          </a:xfrm>
          <a:custGeom>
            <a:avLst/>
            <a:gdLst/>
            <a:ahLst/>
            <a:cxnLst/>
            <a:rect l="l" t="t" r="r" b="b"/>
            <a:pathLst>
              <a:path w="272234" h="1801930">
                <a:moveTo>
                  <a:pt x="0" y="0"/>
                </a:moveTo>
                <a:lnTo>
                  <a:pt x="272234" y="0"/>
                </a:lnTo>
                <a:lnTo>
                  <a:pt x="272234" y="1801931"/>
                </a:lnTo>
                <a:lnTo>
                  <a:pt x="0" y="180193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4565577" y="2681182"/>
            <a:ext cx="1555623" cy="1529696"/>
          </a:xfrm>
          <a:custGeom>
            <a:avLst/>
            <a:gdLst/>
            <a:ahLst/>
            <a:cxnLst/>
            <a:rect l="l" t="t" r="r" b="b"/>
            <a:pathLst>
              <a:path w="1555623" h="1529696">
                <a:moveTo>
                  <a:pt x="0" y="0"/>
                </a:moveTo>
                <a:lnTo>
                  <a:pt x="1555623" y="0"/>
                </a:lnTo>
                <a:lnTo>
                  <a:pt x="1555623" y="1529697"/>
                </a:lnTo>
                <a:lnTo>
                  <a:pt x="0" y="152969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TextBox 23"/>
          <p:cNvSpPr txBox="1"/>
          <p:nvPr/>
        </p:nvSpPr>
        <p:spPr>
          <a:xfrm>
            <a:off x="4372405" y="4253506"/>
            <a:ext cx="2159178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Mental</a:t>
            </a:r>
          </a:p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well-being</a:t>
            </a:r>
          </a:p>
        </p:txBody>
      </p:sp>
      <p:sp>
        <p:nvSpPr>
          <p:cNvPr id="24" name="Freeform 24"/>
          <p:cNvSpPr/>
          <p:nvPr/>
        </p:nvSpPr>
        <p:spPr>
          <a:xfrm>
            <a:off x="6626778" y="2927489"/>
            <a:ext cx="272234" cy="1801930"/>
          </a:xfrm>
          <a:custGeom>
            <a:avLst/>
            <a:gdLst/>
            <a:ahLst/>
            <a:cxnLst/>
            <a:rect l="l" t="t" r="r" b="b"/>
            <a:pathLst>
              <a:path w="272234" h="1801930">
                <a:moveTo>
                  <a:pt x="0" y="0"/>
                </a:moveTo>
                <a:lnTo>
                  <a:pt x="272234" y="0"/>
                </a:lnTo>
                <a:lnTo>
                  <a:pt x="272234" y="1801931"/>
                </a:lnTo>
                <a:lnTo>
                  <a:pt x="0" y="180193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Freeform 25"/>
          <p:cNvSpPr/>
          <p:nvPr/>
        </p:nvSpPr>
        <p:spPr>
          <a:xfrm>
            <a:off x="7145319" y="2681182"/>
            <a:ext cx="1568587" cy="1529696"/>
          </a:xfrm>
          <a:custGeom>
            <a:avLst/>
            <a:gdLst/>
            <a:ahLst/>
            <a:cxnLst/>
            <a:rect l="l" t="t" r="r" b="b"/>
            <a:pathLst>
              <a:path w="1568587" h="1529696">
                <a:moveTo>
                  <a:pt x="0" y="0"/>
                </a:moveTo>
                <a:lnTo>
                  <a:pt x="1568587" y="0"/>
                </a:lnTo>
                <a:lnTo>
                  <a:pt x="1568587" y="1529697"/>
                </a:lnTo>
                <a:lnTo>
                  <a:pt x="0" y="152969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Freeform 26"/>
          <p:cNvSpPr/>
          <p:nvPr/>
        </p:nvSpPr>
        <p:spPr>
          <a:xfrm>
            <a:off x="9206520" y="2927489"/>
            <a:ext cx="272234" cy="1801930"/>
          </a:xfrm>
          <a:custGeom>
            <a:avLst/>
            <a:gdLst/>
            <a:ahLst/>
            <a:cxnLst/>
            <a:rect l="l" t="t" r="r" b="b"/>
            <a:pathLst>
              <a:path w="272234" h="1801930">
                <a:moveTo>
                  <a:pt x="0" y="0"/>
                </a:moveTo>
                <a:lnTo>
                  <a:pt x="272234" y="0"/>
                </a:lnTo>
                <a:lnTo>
                  <a:pt x="272234" y="1801931"/>
                </a:lnTo>
                <a:lnTo>
                  <a:pt x="0" y="180193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TextBox 27"/>
          <p:cNvSpPr txBox="1"/>
          <p:nvPr/>
        </p:nvSpPr>
        <p:spPr>
          <a:xfrm>
            <a:off x="7660127" y="4246105"/>
            <a:ext cx="715276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Work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747601" y="4172897"/>
            <a:ext cx="153063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Education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454462" y="4227081"/>
            <a:ext cx="203527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Other aspects of life</a:t>
            </a:r>
          </a:p>
        </p:txBody>
      </p:sp>
      <p:sp>
        <p:nvSpPr>
          <p:cNvPr id="30" name="Freeform 30"/>
          <p:cNvSpPr/>
          <p:nvPr/>
        </p:nvSpPr>
        <p:spPr>
          <a:xfrm>
            <a:off x="11754275" y="2927489"/>
            <a:ext cx="272234" cy="1801930"/>
          </a:xfrm>
          <a:custGeom>
            <a:avLst/>
            <a:gdLst/>
            <a:ahLst/>
            <a:cxnLst/>
            <a:rect l="l" t="t" r="r" b="b"/>
            <a:pathLst>
              <a:path w="272234" h="1801930">
                <a:moveTo>
                  <a:pt x="0" y="0"/>
                </a:moveTo>
                <a:lnTo>
                  <a:pt x="272234" y="0"/>
                </a:lnTo>
                <a:lnTo>
                  <a:pt x="272234" y="1801931"/>
                </a:lnTo>
                <a:lnTo>
                  <a:pt x="0" y="180193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14144128" y="2927489"/>
            <a:ext cx="272234" cy="1801930"/>
          </a:xfrm>
          <a:custGeom>
            <a:avLst/>
            <a:gdLst/>
            <a:ahLst/>
            <a:cxnLst/>
            <a:rect l="l" t="t" r="r" b="b"/>
            <a:pathLst>
              <a:path w="272234" h="1801930">
                <a:moveTo>
                  <a:pt x="0" y="0"/>
                </a:moveTo>
                <a:lnTo>
                  <a:pt x="272234" y="0"/>
                </a:lnTo>
                <a:lnTo>
                  <a:pt x="272234" y="1801931"/>
                </a:lnTo>
                <a:lnTo>
                  <a:pt x="0" y="180193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2" name="Group 32"/>
          <p:cNvGrpSpPr/>
          <p:nvPr/>
        </p:nvGrpSpPr>
        <p:grpSpPr>
          <a:xfrm>
            <a:off x="9714991" y="2786986"/>
            <a:ext cx="1453258" cy="1311707"/>
            <a:chOff x="0" y="0"/>
            <a:chExt cx="1937677" cy="174894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37677" cy="1748943"/>
            </a:xfrm>
            <a:custGeom>
              <a:avLst/>
              <a:gdLst/>
              <a:ahLst/>
              <a:cxnLst/>
              <a:rect l="l" t="t" r="r" b="b"/>
              <a:pathLst>
                <a:path w="1937677" h="1748943">
                  <a:moveTo>
                    <a:pt x="0" y="0"/>
                  </a:moveTo>
                  <a:lnTo>
                    <a:pt x="1937677" y="0"/>
                  </a:lnTo>
                  <a:lnTo>
                    <a:pt x="1937677" y="1748943"/>
                  </a:lnTo>
                  <a:lnTo>
                    <a:pt x="0" y="1748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39064" y="251646"/>
              <a:ext cx="1459549" cy="1245650"/>
            </a:xfrm>
            <a:custGeom>
              <a:avLst/>
              <a:gdLst/>
              <a:ahLst/>
              <a:cxnLst/>
              <a:rect l="l" t="t" r="r" b="b"/>
              <a:pathLst>
                <a:path w="1459549" h="1245650">
                  <a:moveTo>
                    <a:pt x="0" y="0"/>
                  </a:moveTo>
                  <a:lnTo>
                    <a:pt x="1459549" y="0"/>
                  </a:lnTo>
                  <a:lnTo>
                    <a:pt x="1459549" y="1245650"/>
                  </a:lnTo>
                  <a:lnTo>
                    <a:pt x="0" y="1245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731554" y="2809522"/>
            <a:ext cx="1419551" cy="1273016"/>
            <a:chOff x="0" y="0"/>
            <a:chExt cx="1892734" cy="169735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892734" cy="1697355"/>
            </a:xfrm>
            <a:custGeom>
              <a:avLst/>
              <a:gdLst/>
              <a:ahLst/>
              <a:cxnLst/>
              <a:rect l="l" t="t" r="r" b="b"/>
              <a:pathLst>
                <a:path w="1892734" h="1697355">
                  <a:moveTo>
                    <a:pt x="0" y="0"/>
                  </a:moveTo>
                  <a:lnTo>
                    <a:pt x="1892734" y="0"/>
                  </a:lnTo>
                  <a:lnTo>
                    <a:pt x="1892734" y="1697355"/>
                  </a:lnTo>
                  <a:lnTo>
                    <a:pt x="0" y="1697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476236" y="244224"/>
              <a:ext cx="940262" cy="1208908"/>
            </a:xfrm>
            <a:custGeom>
              <a:avLst/>
              <a:gdLst/>
              <a:ahLst/>
              <a:cxnLst/>
              <a:rect l="l" t="t" r="r" b="b"/>
              <a:pathLst>
                <a:path w="940262" h="1208908">
                  <a:moveTo>
                    <a:pt x="0" y="0"/>
                  </a:moveTo>
                  <a:lnTo>
                    <a:pt x="940262" y="0"/>
                  </a:lnTo>
                  <a:lnTo>
                    <a:pt x="940262" y="1208907"/>
                  </a:lnTo>
                  <a:lnTo>
                    <a:pt x="0" y="120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8" name="Freeform 38"/>
          <p:cNvSpPr/>
          <p:nvPr/>
        </p:nvSpPr>
        <p:spPr>
          <a:xfrm>
            <a:off x="12301025" y="2700350"/>
            <a:ext cx="1568587" cy="1529696"/>
          </a:xfrm>
          <a:custGeom>
            <a:avLst/>
            <a:gdLst/>
            <a:ahLst/>
            <a:cxnLst/>
            <a:rect l="l" t="t" r="r" b="b"/>
            <a:pathLst>
              <a:path w="1568587" h="1529696">
                <a:moveTo>
                  <a:pt x="0" y="0"/>
                </a:moveTo>
                <a:lnTo>
                  <a:pt x="1568587" y="0"/>
                </a:lnTo>
                <a:lnTo>
                  <a:pt x="1568587" y="1529697"/>
                </a:lnTo>
                <a:lnTo>
                  <a:pt x="0" y="15296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/>
          <p:nvPr/>
        </p:nvSpPr>
        <p:spPr>
          <a:xfrm>
            <a:off x="12045559" y="4269289"/>
            <a:ext cx="1925603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Social participation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4683" y="2477195"/>
            <a:ext cx="4136163" cy="7555071"/>
          </a:xfrm>
          <a:custGeom>
            <a:avLst/>
            <a:gdLst/>
            <a:ahLst/>
            <a:cxnLst/>
            <a:rect l="l" t="t" r="r" b="b"/>
            <a:pathLst>
              <a:path w="4136163" h="7555071">
                <a:moveTo>
                  <a:pt x="0" y="0"/>
                </a:moveTo>
                <a:lnTo>
                  <a:pt x="4136162" y="0"/>
                </a:lnTo>
                <a:lnTo>
                  <a:pt x="4136162" y="7555072"/>
                </a:lnTo>
                <a:lnTo>
                  <a:pt x="0" y="7555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260857" y="2699805"/>
            <a:ext cx="1635324" cy="1502985"/>
            <a:chOff x="0" y="0"/>
            <a:chExt cx="2180432" cy="20039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0432" cy="2003981"/>
            </a:xfrm>
            <a:custGeom>
              <a:avLst/>
              <a:gdLst/>
              <a:ahLst/>
              <a:cxnLst/>
              <a:rect l="l" t="t" r="r" b="b"/>
              <a:pathLst>
                <a:path w="2180432" h="2003981">
                  <a:moveTo>
                    <a:pt x="0" y="0"/>
                  </a:moveTo>
                  <a:lnTo>
                    <a:pt x="2180432" y="0"/>
                  </a:lnTo>
                  <a:lnTo>
                    <a:pt x="2180432" y="2003981"/>
                  </a:lnTo>
                  <a:lnTo>
                    <a:pt x="0" y="2003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478939" y="252073"/>
              <a:ext cx="1462024" cy="1499834"/>
            </a:xfrm>
            <a:custGeom>
              <a:avLst/>
              <a:gdLst/>
              <a:ahLst/>
              <a:cxnLst/>
              <a:rect l="l" t="t" r="r" b="b"/>
              <a:pathLst>
                <a:path w="1462024" h="1499834">
                  <a:moveTo>
                    <a:pt x="0" y="0"/>
                  </a:moveTo>
                  <a:lnTo>
                    <a:pt x="1462023" y="0"/>
                  </a:lnTo>
                  <a:lnTo>
                    <a:pt x="1462023" y="1499835"/>
                  </a:lnTo>
                  <a:lnTo>
                    <a:pt x="0" y="1499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4450519"/>
            <a:ext cx="4511733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PROFESSIONALS</a:t>
            </a:r>
          </a:p>
        </p:txBody>
      </p:sp>
      <p:sp>
        <p:nvSpPr>
          <p:cNvPr id="7" name="Freeform 7"/>
          <p:cNvSpPr/>
          <p:nvPr/>
        </p:nvSpPr>
        <p:spPr>
          <a:xfrm>
            <a:off x="1569739" y="5041147"/>
            <a:ext cx="1242297" cy="256144"/>
          </a:xfrm>
          <a:custGeom>
            <a:avLst/>
            <a:gdLst/>
            <a:ahLst/>
            <a:cxnLst/>
            <a:rect l="l" t="t" r="r" b="b"/>
            <a:pathLst>
              <a:path w="1242297" h="256144">
                <a:moveTo>
                  <a:pt x="0" y="0"/>
                </a:moveTo>
                <a:lnTo>
                  <a:pt x="1242297" y="0"/>
                </a:lnTo>
                <a:lnTo>
                  <a:pt x="1242297" y="256144"/>
                </a:lnTo>
                <a:lnTo>
                  <a:pt x="0" y="2561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0" y="5368917"/>
            <a:ext cx="4511733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Detect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5746200"/>
            <a:ext cx="4511733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early signs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of pain and risk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7298700"/>
            <a:ext cx="4511733" cy="79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3"/>
              </a:lnSpc>
            </a:pPr>
            <a:r>
              <a:rPr lang="en-US" sz="225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conservative care and</a:t>
            </a:r>
          </a:p>
          <a:p>
            <a:pPr algn="ctr">
              <a:lnSpc>
                <a:spcPts val="3163"/>
              </a:lnSpc>
            </a:pPr>
            <a:r>
              <a:rPr lang="en-US" sz="225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evidence-based solutions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8904414"/>
            <a:ext cx="4511733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patients on coping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and recovery</a:t>
            </a:r>
          </a:p>
        </p:txBody>
      </p:sp>
      <p:sp>
        <p:nvSpPr>
          <p:cNvPr id="12" name="Freeform 12"/>
          <p:cNvSpPr/>
          <p:nvPr/>
        </p:nvSpPr>
        <p:spPr>
          <a:xfrm>
            <a:off x="4774868" y="2477195"/>
            <a:ext cx="4136163" cy="7555071"/>
          </a:xfrm>
          <a:custGeom>
            <a:avLst/>
            <a:gdLst/>
            <a:ahLst/>
            <a:cxnLst/>
            <a:rect l="l" t="t" r="r" b="b"/>
            <a:pathLst>
              <a:path w="4136163" h="7555071">
                <a:moveTo>
                  <a:pt x="0" y="0"/>
                </a:moveTo>
                <a:lnTo>
                  <a:pt x="4136162" y="0"/>
                </a:lnTo>
                <a:lnTo>
                  <a:pt x="4136162" y="7555072"/>
                </a:lnTo>
                <a:lnTo>
                  <a:pt x="0" y="7555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72613" y="2460982"/>
            <a:ext cx="4136163" cy="7555071"/>
          </a:xfrm>
          <a:custGeom>
            <a:avLst/>
            <a:gdLst/>
            <a:ahLst/>
            <a:cxnLst/>
            <a:rect l="l" t="t" r="r" b="b"/>
            <a:pathLst>
              <a:path w="4136163" h="7555071">
                <a:moveTo>
                  <a:pt x="0" y="0"/>
                </a:moveTo>
                <a:lnTo>
                  <a:pt x="4136162" y="0"/>
                </a:lnTo>
                <a:lnTo>
                  <a:pt x="4136162" y="7555072"/>
                </a:lnTo>
                <a:lnTo>
                  <a:pt x="0" y="7555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4641245" y="4367414"/>
            <a:ext cx="4632267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PATIENTS &amp;</a:t>
            </a:r>
          </a:p>
          <a:p>
            <a:pPr algn="ctr">
              <a:lnSpc>
                <a:spcPts val="33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 PUBLIC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37242" y="5284484"/>
            <a:ext cx="1242297" cy="268951"/>
          </a:xfrm>
          <a:custGeom>
            <a:avLst/>
            <a:gdLst/>
            <a:ahLst/>
            <a:cxnLst/>
            <a:rect l="l" t="t" r="r" b="b"/>
            <a:pathLst>
              <a:path w="1242297" h="268951">
                <a:moveTo>
                  <a:pt x="0" y="0"/>
                </a:moveTo>
                <a:lnTo>
                  <a:pt x="1242296" y="0"/>
                </a:lnTo>
                <a:lnTo>
                  <a:pt x="1242296" y="268951"/>
                </a:lnTo>
                <a:lnTo>
                  <a:pt x="0" y="2689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641245" y="5713182"/>
            <a:ext cx="4632267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Understand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641245" y="6088492"/>
            <a:ext cx="4632267" cy="79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</a:pPr>
            <a:r>
              <a:rPr lang="en-US" sz="226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pain and</a:t>
            </a:r>
          </a:p>
          <a:p>
            <a:pPr algn="ctr">
              <a:lnSpc>
                <a:spcPts val="3164"/>
              </a:lnSpc>
            </a:pPr>
            <a:r>
              <a:rPr lang="en-US" sz="226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seek help early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44615" y="7174088"/>
            <a:ext cx="4628898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Speak Up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41245" y="7557222"/>
            <a:ext cx="4533743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because your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voice shapes policy</a:t>
            </a:r>
          </a:p>
        </p:txBody>
      </p:sp>
      <p:sp>
        <p:nvSpPr>
          <p:cNvPr id="20" name="Freeform 20"/>
          <p:cNvSpPr/>
          <p:nvPr/>
        </p:nvSpPr>
        <p:spPr>
          <a:xfrm>
            <a:off x="5883742" y="8168704"/>
            <a:ext cx="2715123" cy="268951"/>
          </a:xfrm>
          <a:custGeom>
            <a:avLst/>
            <a:gdLst/>
            <a:ahLst/>
            <a:cxnLst/>
            <a:rect l="l" t="t" r="r" b="b"/>
            <a:pathLst>
              <a:path w="2715123" h="268951">
                <a:moveTo>
                  <a:pt x="0" y="0"/>
                </a:moveTo>
                <a:lnTo>
                  <a:pt x="2715123" y="0"/>
                </a:lnTo>
                <a:lnTo>
                  <a:pt x="2715123" y="268951"/>
                </a:lnTo>
                <a:lnTo>
                  <a:pt x="0" y="2689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4615608" y="8723405"/>
            <a:ext cx="465790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Stay Active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625594" y="2806739"/>
            <a:ext cx="1632307" cy="1491591"/>
            <a:chOff x="0" y="0"/>
            <a:chExt cx="2176410" cy="198878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176410" cy="1988788"/>
            </a:xfrm>
            <a:custGeom>
              <a:avLst/>
              <a:gdLst/>
              <a:ahLst/>
              <a:cxnLst/>
              <a:rect l="l" t="t" r="r" b="b"/>
              <a:pathLst>
                <a:path w="2176410" h="1988788">
                  <a:moveTo>
                    <a:pt x="0" y="0"/>
                  </a:moveTo>
                  <a:lnTo>
                    <a:pt x="2176410" y="0"/>
                  </a:lnTo>
                  <a:lnTo>
                    <a:pt x="2176410" y="1988788"/>
                  </a:lnTo>
                  <a:lnTo>
                    <a:pt x="0" y="1988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50162" y="250162"/>
              <a:ext cx="1450940" cy="1488464"/>
            </a:xfrm>
            <a:custGeom>
              <a:avLst/>
              <a:gdLst/>
              <a:ahLst/>
              <a:cxnLst/>
              <a:rect l="l" t="t" r="r" b="b"/>
              <a:pathLst>
                <a:path w="1450940" h="1488464">
                  <a:moveTo>
                    <a:pt x="0" y="0"/>
                  </a:moveTo>
                  <a:lnTo>
                    <a:pt x="1450940" y="0"/>
                  </a:lnTo>
                  <a:lnTo>
                    <a:pt x="1450940" y="1488464"/>
                  </a:lnTo>
                  <a:lnTo>
                    <a:pt x="0" y="1488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3794864" y="2477195"/>
            <a:ext cx="4136163" cy="7555071"/>
          </a:xfrm>
          <a:custGeom>
            <a:avLst/>
            <a:gdLst/>
            <a:ahLst/>
            <a:cxnLst/>
            <a:rect l="l" t="t" r="r" b="b"/>
            <a:pathLst>
              <a:path w="4136163" h="7555071">
                <a:moveTo>
                  <a:pt x="0" y="0"/>
                </a:moveTo>
                <a:lnTo>
                  <a:pt x="4136163" y="0"/>
                </a:lnTo>
                <a:lnTo>
                  <a:pt x="4136163" y="7555072"/>
                </a:lnTo>
                <a:lnTo>
                  <a:pt x="0" y="7555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TextBox 26"/>
          <p:cNvSpPr txBox="1"/>
          <p:nvPr/>
        </p:nvSpPr>
        <p:spPr>
          <a:xfrm>
            <a:off x="9087823" y="4355191"/>
            <a:ext cx="4663363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EMPLOYERS</a:t>
            </a:r>
          </a:p>
          <a:p>
            <a:pPr algn="ctr">
              <a:lnSpc>
                <a:spcPts val="33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&amp; BUSINESS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807880" y="5284484"/>
            <a:ext cx="1242297" cy="268951"/>
          </a:xfrm>
          <a:custGeom>
            <a:avLst/>
            <a:gdLst/>
            <a:ahLst/>
            <a:cxnLst/>
            <a:rect l="l" t="t" r="r" b="b"/>
            <a:pathLst>
              <a:path w="1242297" h="268951">
                <a:moveTo>
                  <a:pt x="0" y="0"/>
                </a:moveTo>
                <a:lnTo>
                  <a:pt x="1242297" y="0"/>
                </a:lnTo>
                <a:lnTo>
                  <a:pt x="1242297" y="268951"/>
                </a:lnTo>
                <a:lnTo>
                  <a:pt x="0" y="268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13651688" y="4424515"/>
            <a:ext cx="44225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POLICYMAKERS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641245" y="9119738"/>
            <a:ext cx="4632267" cy="399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</a:pPr>
            <a:r>
              <a:rPr lang="en-US" sz="226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and informed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087823" y="5697849"/>
            <a:ext cx="453529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Create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087823" y="6059799"/>
            <a:ext cx="4535291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supportive,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inclusive workplaces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087823" y="7143144"/>
            <a:ext cx="453529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Enable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087823" y="7532021"/>
            <a:ext cx="4663363" cy="79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3"/>
              </a:lnSpc>
            </a:pPr>
            <a:r>
              <a:rPr lang="en-US" sz="225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flexible work and</a:t>
            </a:r>
          </a:p>
          <a:p>
            <a:pPr algn="ctr">
              <a:lnSpc>
                <a:spcPts val="3163"/>
              </a:lnSpc>
            </a:pPr>
            <a:r>
              <a:rPr lang="en-US" sz="225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return-to-work support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087823" y="8513889"/>
            <a:ext cx="453529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Invest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058275" y="8866314"/>
            <a:ext cx="4564838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in wellbeing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of your employees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651688" y="5403300"/>
            <a:ext cx="44225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Fund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651688" y="5730867"/>
            <a:ext cx="4422515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prevention, awareness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and research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651688" y="6935930"/>
            <a:ext cx="44225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Include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623113" y="7289057"/>
            <a:ext cx="4451090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chronic pain in national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health plans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623113" y="8475172"/>
            <a:ext cx="4451090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Support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623113" y="8856789"/>
            <a:ext cx="4451090" cy="79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research and primary</a:t>
            </a:r>
          </a:p>
          <a:p>
            <a:pPr algn="ctr">
              <a:lnSpc>
                <a:spcPts val="3157"/>
              </a:lnSpc>
            </a:pPr>
            <a:r>
              <a:rPr lang="en-US" sz="22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care systems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1184" y="834237"/>
            <a:ext cx="15585392" cy="10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2"/>
              </a:lnSpc>
            </a:pPr>
            <a:r>
              <a:rPr lang="en-US" sz="781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Everyone </a:t>
            </a:r>
            <a:r>
              <a:rPr lang="en-US" sz="7812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Has a Role to Play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6031486" y="2806739"/>
            <a:ext cx="1622926" cy="1491591"/>
            <a:chOff x="0" y="0"/>
            <a:chExt cx="2163902" cy="1988788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163902" cy="1988788"/>
            </a:xfrm>
            <a:custGeom>
              <a:avLst/>
              <a:gdLst/>
              <a:ahLst/>
              <a:cxnLst/>
              <a:rect l="l" t="t" r="r" b="b"/>
              <a:pathLst>
                <a:path w="2163902" h="1988788">
                  <a:moveTo>
                    <a:pt x="0" y="0"/>
                  </a:moveTo>
                  <a:lnTo>
                    <a:pt x="2163902" y="0"/>
                  </a:lnTo>
                  <a:lnTo>
                    <a:pt x="2163902" y="1988788"/>
                  </a:lnTo>
                  <a:lnTo>
                    <a:pt x="0" y="1988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475308" y="250162"/>
              <a:ext cx="1450940" cy="1488464"/>
            </a:xfrm>
            <a:custGeom>
              <a:avLst/>
              <a:gdLst/>
              <a:ahLst/>
              <a:cxnLst/>
              <a:rect l="l" t="t" r="r" b="b"/>
              <a:pathLst>
                <a:path w="1450940" h="1488464">
                  <a:moveTo>
                    <a:pt x="0" y="0"/>
                  </a:moveTo>
                  <a:lnTo>
                    <a:pt x="1450940" y="0"/>
                  </a:lnTo>
                  <a:lnTo>
                    <a:pt x="1450940" y="1488464"/>
                  </a:lnTo>
                  <a:lnTo>
                    <a:pt x="0" y="1488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6" name="Freeform 46"/>
          <p:cNvSpPr/>
          <p:nvPr/>
        </p:nvSpPr>
        <p:spPr>
          <a:xfrm>
            <a:off x="15308472" y="4874549"/>
            <a:ext cx="1242297" cy="268951"/>
          </a:xfrm>
          <a:custGeom>
            <a:avLst/>
            <a:gdLst/>
            <a:ahLst/>
            <a:cxnLst/>
            <a:rect l="l" t="t" r="r" b="b"/>
            <a:pathLst>
              <a:path w="1242297" h="268951">
                <a:moveTo>
                  <a:pt x="0" y="0"/>
                </a:moveTo>
                <a:lnTo>
                  <a:pt x="1242297" y="0"/>
                </a:lnTo>
                <a:lnTo>
                  <a:pt x="1242297" y="268951"/>
                </a:lnTo>
                <a:lnTo>
                  <a:pt x="0" y="268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7" name="TextBox 47"/>
          <p:cNvSpPr txBox="1"/>
          <p:nvPr/>
        </p:nvSpPr>
        <p:spPr>
          <a:xfrm>
            <a:off x="0" y="6926438"/>
            <a:ext cx="4511733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Offer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0" y="8541172"/>
            <a:ext cx="4511733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-60">
                <a:solidFill>
                  <a:srgbClr val="F18E00"/>
                </a:solidFill>
                <a:latin typeface="Roboto Bold"/>
                <a:ea typeface="Roboto Bold"/>
                <a:cs typeface="Roboto Bold"/>
                <a:sym typeface="Roboto Bold"/>
              </a:rPr>
              <a:t>Educate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13272" y="2013307"/>
            <a:ext cx="11154053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1"/>
              </a:lnSpc>
            </a:pPr>
            <a:r>
              <a:rPr lang="en-US" sz="287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Reducing the burden of chronic pain requires action from </a:t>
            </a:r>
            <a:r>
              <a:rPr lang="en-US" sz="2876" b="1">
                <a:solidFill>
                  <a:srgbClr val="E17E00"/>
                </a:solidFill>
                <a:latin typeface="Roboto Bold"/>
                <a:ea typeface="Roboto Bold"/>
                <a:cs typeface="Roboto Bold"/>
                <a:sym typeface="Roboto Bold"/>
              </a:rPr>
              <a:t>all of us</a:t>
            </a:r>
            <a:r>
              <a:rPr lang="en-US" sz="2876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.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5037195" y="2806739"/>
            <a:ext cx="1622926" cy="1491591"/>
            <a:chOff x="0" y="0"/>
            <a:chExt cx="2163902" cy="1988788"/>
          </a:xfrm>
        </p:grpSpPr>
        <p:sp>
          <p:nvSpPr>
            <p:cNvPr id="51" name="Freeform 51"/>
            <p:cNvSpPr/>
            <p:nvPr/>
          </p:nvSpPr>
          <p:spPr>
            <a:xfrm>
              <a:off x="440605" y="304530"/>
              <a:ext cx="1435092" cy="1354329"/>
            </a:xfrm>
            <a:custGeom>
              <a:avLst/>
              <a:gdLst/>
              <a:ahLst/>
              <a:cxnLst/>
              <a:rect l="l" t="t" r="r" b="b"/>
              <a:pathLst>
                <a:path w="1435092" h="1354329">
                  <a:moveTo>
                    <a:pt x="0" y="0"/>
                  </a:moveTo>
                  <a:lnTo>
                    <a:pt x="1435092" y="0"/>
                  </a:lnTo>
                  <a:lnTo>
                    <a:pt x="1435092" y="1354329"/>
                  </a:lnTo>
                  <a:lnTo>
                    <a:pt x="0" y="1354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0" y="0"/>
              <a:ext cx="2163902" cy="1988788"/>
            </a:xfrm>
            <a:custGeom>
              <a:avLst/>
              <a:gdLst/>
              <a:ahLst/>
              <a:cxnLst/>
              <a:rect l="l" t="t" r="r" b="b"/>
              <a:pathLst>
                <a:path w="2163902" h="1988788">
                  <a:moveTo>
                    <a:pt x="0" y="0"/>
                  </a:moveTo>
                  <a:lnTo>
                    <a:pt x="2163902" y="0"/>
                  </a:lnTo>
                  <a:lnTo>
                    <a:pt x="2163902" y="1988788"/>
                  </a:lnTo>
                  <a:lnTo>
                    <a:pt x="0" y="1988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184" y="834237"/>
            <a:ext cx="15585392" cy="10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2"/>
              </a:lnSpc>
            </a:pPr>
            <a:r>
              <a:rPr lang="en-US" sz="781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Taking Actions in </a:t>
            </a:r>
            <a:r>
              <a:rPr lang="en-US" sz="7812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Your Country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25380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01</a:t>
            </a:r>
          </a:p>
        </p:txBody>
      </p:sp>
      <p:sp>
        <p:nvSpPr>
          <p:cNvPr id="4" name="Freeform 4"/>
          <p:cNvSpPr/>
          <p:nvPr/>
        </p:nvSpPr>
        <p:spPr>
          <a:xfrm>
            <a:off x="353491" y="3718632"/>
            <a:ext cx="938309" cy="481184"/>
          </a:xfrm>
          <a:custGeom>
            <a:avLst/>
            <a:gdLst/>
            <a:ahLst/>
            <a:cxnLst/>
            <a:rect l="l" t="t" r="r" b="b"/>
            <a:pathLst>
              <a:path w="938309" h="481184">
                <a:moveTo>
                  <a:pt x="0" y="0"/>
                </a:moveTo>
                <a:lnTo>
                  <a:pt x="938310" y="0"/>
                </a:lnTo>
                <a:lnTo>
                  <a:pt x="938310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425380" y="4354004"/>
            <a:ext cx="2365117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RECOGNISE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2335" y="4934257"/>
            <a:ext cx="2328162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chronic pain as a preventable condition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2891738" y="2768293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3455686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02</a:t>
            </a:r>
          </a:p>
        </p:txBody>
      </p:sp>
      <p:sp>
        <p:nvSpPr>
          <p:cNvPr id="9" name="Freeform 9"/>
          <p:cNvSpPr/>
          <p:nvPr/>
        </p:nvSpPr>
        <p:spPr>
          <a:xfrm>
            <a:off x="3360893" y="3718632"/>
            <a:ext cx="926280" cy="481184"/>
          </a:xfrm>
          <a:custGeom>
            <a:avLst/>
            <a:gdLst/>
            <a:ahLst/>
            <a:cxnLst/>
            <a:rect l="l" t="t" r="r" b="b"/>
            <a:pathLst>
              <a:path w="926280" h="481184">
                <a:moveTo>
                  <a:pt x="0" y="0"/>
                </a:moveTo>
                <a:lnTo>
                  <a:pt x="926279" y="0"/>
                </a:lnTo>
                <a:lnTo>
                  <a:pt x="926279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455686" y="4341691"/>
            <a:ext cx="2212349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INVEST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74163" y="4934257"/>
            <a:ext cx="2136721" cy="17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 public campaigns and workplace programmes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5670577" y="2768293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6338172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03</a:t>
            </a:r>
          </a:p>
        </p:txBody>
      </p:sp>
      <p:sp>
        <p:nvSpPr>
          <p:cNvPr id="14" name="Freeform 14"/>
          <p:cNvSpPr/>
          <p:nvPr/>
        </p:nvSpPr>
        <p:spPr>
          <a:xfrm>
            <a:off x="6127702" y="3718632"/>
            <a:ext cx="938309" cy="481184"/>
          </a:xfrm>
          <a:custGeom>
            <a:avLst/>
            <a:gdLst/>
            <a:ahLst/>
            <a:cxnLst/>
            <a:rect l="l" t="t" r="r" b="b"/>
            <a:pathLst>
              <a:path w="938309" h="481184">
                <a:moveTo>
                  <a:pt x="0" y="0"/>
                </a:moveTo>
                <a:lnTo>
                  <a:pt x="938309" y="0"/>
                </a:lnTo>
                <a:lnTo>
                  <a:pt x="938309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6338172" y="4316494"/>
            <a:ext cx="2327777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INTEGRATE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75127" y="4934257"/>
            <a:ext cx="2290822" cy="217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pain in your country’s prevention, ageing, and NCD  strategies</a:t>
            </a:r>
          </a:p>
        </p:txBody>
      </p:sp>
      <p:sp>
        <p:nvSpPr>
          <p:cNvPr id="17" name="Freeform 17"/>
          <p:cNvSpPr/>
          <p:nvPr/>
        </p:nvSpPr>
        <p:spPr>
          <a:xfrm>
            <a:off x="8665948" y="2768293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9257612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04</a:t>
            </a:r>
          </a:p>
        </p:txBody>
      </p:sp>
      <p:sp>
        <p:nvSpPr>
          <p:cNvPr id="19" name="Freeform 19"/>
          <p:cNvSpPr/>
          <p:nvPr/>
        </p:nvSpPr>
        <p:spPr>
          <a:xfrm>
            <a:off x="9135103" y="3718632"/>
            <a:ext cx="926280" cy="481184"/>
          </a:xfrm>
          <a:custGeom>
            <a:avLst/>
            <a:gdLst/>
            <a:ahLst/>
            <a:cxnLst/>
            <a:rect l="l" t="t" r="r" b="b"/>
            <a:pathLst>
              <a:path w="926280" h="481184">
                <a:moveTo>
                  <a:pt x="0" y="0"/>
                </a:moveTo>
                <a:lnTo>
                  <a:pt x="926280" y="0"/>
                </a:lnTo>
                <a:lnTo>
                  <a:pt x="926280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9169395" y="4354004"/>
            <a:ext cx="271176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ENHANCE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02180" y="4934257"/>
            <a:ext cx="2711762" cy="217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pain management through the adoption of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ICD-11 and digital pain tools</a:t>
            </a:r>
          </a:p>
        </p:txBody>
      </p:sp>
      <p:sp>
        <p:nvSpPr>
          <p:cNvPr id="22" name="Freeform 22"/>
          <p:cNvSpPr/>
          <p:nvPr/>
        </p:nvSpPr>
        <p:spPr>
          <a:xfrm>
            <a:off x="11673350" y="2768293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TextBox 23"/>
          <p:cNvSpPr txBox="1"/>
          <p:nvPr/>
        </p:nvSpPr>
        <p:spPr>
          <a:xfrm>
            <a:off x="12380305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05</a:t>
            </a:r>
          </a:p>
        </p:txBody>
      </p:sp>
      <p:sp>
        <p:nvSpPr>
          <p:cNvPr id="24" name="Freeform 24"/>
          <p:cNvSpPr/>
          <p:nvPr/>
        </p:nvSpPr>
        <p:spPr>
          <a:xfrm>
            <a:off x="12130475" y="3718632"/>
            <a:ext cx="1166872" cy="481184"/>
          </a:xfrm>
          <a:custGeom>
            <a:avLst/>
            <a:gdLst/>
            <a:ahLst/>
            <a:cxnLst/>
            <a:rect l="l" t="t" r="r" b="b"/>
            <a:pathLst>
              <a:path w="1166872" h="481184">
                <a:moveTo>
                  <a:pt x="0" y="0"/>
                </a:moveTo>
                <a:lnTo>
                  <a:pt x="1166871" y="0"/>
                </a:lnTo>
                <a:lnTo>
                  <a:pt x="1166871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12380305" y="4354004"/>
            <a:ext cx="2300445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SUPPORT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361828" y="4934257"/>
            <a:ext cx="1976023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workplace participation</a:t>
            </a:r>
          </a:p>
        </p:txBody>
      </p:sp>
      <p:sp>
        <p:nvSpPr>
          <p:cNvPr id="27" name="Freeform 27"/>
          <p:cNvSpPr/>
          <p:nvPr/>
        </p:nvSpPr>
        <p:spPr>
          <a:xfrm>
            <a:off x="14680751" y="2768293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15281269" y="2976780"/>
            <a:ext cx="831486" cy="78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</a:pPr>
            <a:r>
              <a:rPr lang="en-US" sz="568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06</a:t>
            </a:r>
          </a:p>
        </p:txBody>
      </p:sp>
      <p:sp>
        <p:nvSpPr>
          <p:cNvPr id="29" name="Freeform 29"/>
          <p:cNvSpPr/>
          <p:nvPr/>
        </p:nvSpPr>
        <p:spPr>
          <a:xfrm>
            <a:off x="15137876" y="3718632"/>
            <a:ext cx="938309" cy="481184"/>
          </a:xfrm>
          <a:custGeom>
            <a:avLst/>
            <a:gdLst/>
            <a:ahLst/>
            <a:cxnLst/>
            <a:rect l="l" t="t" r="r" b="b"/>
            <a:pathLst>
              <a:path w="938309" h="481184">
                <a:moveTo>
                  <a:pt x="0" y="0"/>
                </a:moveTo>
                <a:lnTo>
                  <a:pt x="938309" y="0"/>
                </a:lnTo>
                <a:lnTo>
                  <a:pt x="938309" y="481184"/>
                </a:lnTo>
                <a:lnTo>
                  <a:pt x="0" y="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TextBox 30"/>
          <p:cNvSpPr txBox="1"/>
          <p:nvPr/>
        </p:nvSpPr>
        <p:spPr>
          <a:xfrm>
            <a:off x="15281269" y="4354004"/>
            <a:ext cx="26532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COLLABORATE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5262791" y="4934257"/>
            <a:ext cx="2254210" cy="17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national SIP platforms and pain organisations</a:t>
            </a:r>
          </a:p>
        </p:txBody>
      </p:sp>
      <p:sp>
        <p:nvSpPr>
          <p:cNvPr id="32" name="Freeform 32"/>
          <p:cNvSpPr/>
          <p:nvPr/>
        </p:nvSpPr>
        <p:spPr>
          <a:xfrm>
            <a:off x="5668035" y="2758768"/>
            <a:ext cx="240592" cy="4270510"/>
          </a:xfrm>
          <a:custGeom>
            <a:avLst/>
            <a:gdLst/>
            <a:ahLst/>
            <a:cxnLst/>
            <a:rect l="l" t="t" r="r" b="b"/>
            <a:pathLst>
              <a:path w="240592" h="4270510">
                <a:moveTo>
                  <a:pt x="0" y="0"/>
                </a:moveTo>
                <a:lnTo>
                  <a:pt x="240592" y="0"/>
                </a:lnTo>
                <a:lnTo>
                  <a:pt x="240592" y="4270510"/>
                </a:lnTo>
                <a:lnTo>
                  <a:pt x="0" y="42705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TextBox 33"/>
          <p:cNvSpPr txBox="1"/>
          <p:nvPr/>
        </p:nvSpPr>
        <p:spPr>
          <a:xfrm>
            <a:off x="5936961" y="7656494"/>
            <a:ext cx="6414077" cy="1054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</a:pPr>
            <a:r>
              <a:rPr lang="en-US" sz="3474" b="1" spc="-10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Early action improves outcomes for individuals and society.</a:t>
            </a:r>
          </a:p>
        </p:txBody>
      </p:sp>
      <p:sp>
        <p:nvSpPr>
          <p:cNvPr id="34" name="Freeform 34"/>
          <p:cNvSpPr/>
          <p:nvPr/>
        </p:nvSpPr>
        <p:spPr>
          <a:xfrm rot="-10800000">
            <a:off x="11940440" y="8387593"/>
            <a:ext cx="429649" cy="351775"/>
          </a:xfrm>
          <a:custGeom>
            <a:avLst/>
            <a:gdLst/>
            <a:ahLst/>
            <a:cxnLst/>
            <a:rect l="l" t="t" r="r" b="b"/>
            <a:pathLst>
              <a:path w="429649" h="351775">
                <a:moveTo>
                  <a:pt x="0" y="0"/>
                </a:moveTo>
                <a:lnTo>
                  <a:pt x="429649" y="0"/>
                </a:lnTo>
                <a:lnTo>
                  <a:pt x="429649" y="351775"/>
                </a:lnTo>
                <a:lnTo>
                  <a:pt x="0" y="3517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Freeform 35"/>
          <p:cNvSpPr/>
          <p:nvPr/>
        </p:nvSpPr>
        <p:spPr>
          <a:xfrm>
            <a:off x="5549483" y="7490132"/>
            <a:ext cx="429649" cy="351775"/>
          </a:xfrm>
          <a:custGeom>
            <a:avLst/>
            <a:gdLst/>
            <a:ahLst/>
            <a:cxnLst/>
            <a:rect l="l" t="t" r="r" b="b"/>
            <a:pathLst>
              <a:path w="429649" h="351775">
                <a:moveTo>
                  <a:pt x="0" y="0"/>
                </a:moveTo>
                <a:lnTo>
                  <a:pt x="429649" y="0"/>
                </a:lnTo>
                <a:lnTo>
                  <a:pt x="429649" y="351775"/>
                </a:lnTo>
                <a:lnTo>
                  <a:pt x="0" y="3517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TextBox 36"/>
          <p:cNvSpPr txBox="1"/>
          <p:nvPr/>
        </p:nvSpPr>
        <p:spPr>
          <a:xfrm>
            <a:off x="866754" y="9120368"/>
            <a:ext cx="6302904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NCDs = non-communicable diseases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6754" y="9599793"/>
            <a:ext cx="9282441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ICD-11 = International Classification of Diseases 11th Revision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999812" y="6670982"/>
            <a:ext cx="102037" cy="25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38809" y="9092882"/>
            <a:ext cx="116562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8809" y="9551533"/>
            <a:ext cx="116562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122883" y="6213782"/>
            <a:ext cx="102037" cy="25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8508" y="7495732"/>
            <a:ext cx="1466112" cy="1726754"/>
            <a:chOff x="0" y="0"/>
            <a:chExt cx="1954815" cy="23023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4815" cy="2302338"/>
            </a:xfrm>
            <a:custGeom>
              <a:avLst/>
              <a:gdLst/>
              <a:ahLst/>
              <a:cxnLst/>
              <a:rect l="l" t="t" r="r" b="b"/>
              <a:pathLst>
                <a:path w="1954815" h="2302338">
                  <a:moveTo>
                    <a:pt x="0" y="0"/>
                  </a:moveTo>
                  <a:lnTo>
                    <a:pt x="1954815" y="0"/>
                  </a:lnTo>
                  <a:lnTo>
                    <a:pt x="1954815" y="2302338"/>
                  </a:lnTo>
                  <a:lnTo>
                    <a:pt x="0" y="2302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275122" y="579205"/>
              <a:ext cx="1404571" cy="1143929"/>
            </a:xfrm>
            <a:custGeom>
              <a:avLst/>
              <a:gdLst/>
              <a:ahLst/>
              <a:cxnLst/>
              <a:rect l="l" t="t" r="r" b="b"/>
              <a:pathLst>
                <a:path w="1404571" h="1143929">
                  <a:moveTo>
                    <a:pt x="0" y="0"/>
                  </a:moveTo>
                  <a:lnTo>
                    <a:pt x="1404571" y="0"/>
                  </a:lnTo>
                  <a:lnTo>
                    <a:pt x="1404571" y="1143929"/>
                  </a:lnTo>
                  <a:lnTo>
                    <a:pt x="0" y="1143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619062" y="3189343"/>
            <a:ext cx="3650031" cy="3543645"/>
            <a:chOff x="0" y="0"/>
            <a:chExt cx="1223657" cy="11879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3657" cy="1187992"/>
            </a:xfrm>
            <a:custGeom>
              <a:avLst/>
              <a:gdLst/>
              <a:ahLst/>
              <a:cxnLst/>
              <a:rect l="l" t="t" r="r" b="b"/>
              <a:pathLst>
                <a:path w="1223657" h="1187992">
                  <a:moveTo>
                    <a:pt x="38179" y="0"/>
                  </a:moveTo>
                  <a:lnTo>
                    <a:pt x="1185478" y="0"/>
                  </a:lnTo>
                  <a:cubicBezTo>
                    <a:pt x="1206564" y="0"/>
                    <a:pt x="1223657" y="17093"/>
                    <a:pt x="1223657" y="38179"/>
                  </a:cubicBezTo>
                  <a:lnTo>
                    <a:pt x="1223657" y="1149813"/>
                  </a:lnTo>
                  <a:cubicBezTo>
                    <a:pt x="1223657" y="1170898"/>
                    <a:pt x="1206564" y="1187992"/>
                    <a:pt x="1185478" y="1187992"/>
                  </a:cubicBezTo>
                  <a:lnTo>
                    <a:pt x="38179" y="1187992"/>
                  </a:lnTo>
                  <a:cubicBezTo>
                    <a:pt x="17093" y="1187992"/>
                    <a:pt x="0" y="1170898"/>
                    <a:pt x="0" y="1149813"/>
                  </a:cubicBezTo>
                  <a:lnTo>
                    <a:pt x="0" y="38179"/>
                  </a:lnTo>
                  <a:cubicBezTo>
                    <a:pt x="0" y="17093"/>
                    <a:pt x="17093" y="0"/>
                    <a:pt x="3817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223657" cy="1245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28508" y="3868464"/>
            <a:ext cx="1466112" cy="1498692"/>
            <a:chOff x="0" y="0"/>
            <a:chExt cx="1954815" cy="19982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54815" cy="1998256"/>
            </a:xfrm>
            <a:custGeom>
              <a:avLst/>
              <a:gdLst/>
              <a:ahLst/>
              <a:cxnLst/>
              <a:rect l="l" t="t" r="r" b="b"/>
              <a:pathLst>
                <a:path w="1954815" h="1998256">
                  <a:moveTo>
                    <a:pt x="0" y="0"/>
                  </a:moveTo>
                  <a:lnTo>
                    <a:pt x="1954815" y="0"/>
                  </a:lnTo>
                  <a:lnTo>
                    <a:pt x="1954815" y="1998256"/>
                  </a:lnTo>
                  <a:lnTo>
                    <a:pt x="0" y="1998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32665" y="39737"/>
              <a:ext cx="689485" cy="1729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7"/>
                </a:lnSpc>
              </a:pPr>
              <a:r>
                <a:rPr lang="en-US" sz="8121" b="1" spc="-243">
                  <a:solidFill>
                    <a:srgbClr val="F28B1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28508" y="5573497"/>
            <a:ext cx="1466112" cy="1509552"/>
            <a:chOff x="0" y="0"/>
            <a:chExt cx="1954815" cy="20127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54815" cy="2012736"/>
            </a:xfrm>
            <a:custGeom>
              <a:avLst/>
              <a:gdLst/>
              <a:ahLst/>
              <a:cxnLst/>
              <a:rect l="l" t="t" r="r" b="b"/>
              <a:pathLst>
                <a:path w="1954815" h="2012736">
                  <a:moveTo>
                    <a:pt x="0" y="0"/>
                  </a:moveTo>
                  <a:lnTo>
                    <a:pt x="1954815" y="0"/>
                  </a:lnTo>
                  <a:lnTo>
                    <a:pt x="1954815" y="2012736"/>
                  </a:lnTo>
                  <a:lnTo>
                    <a:pt x="0" y="2012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34521" y="159853"/>
              <a:ext cx="800692" cy="1729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7"/>
                </a:lnSpc>
              </a:pPr>
              <a:r>
                <a:rPr lang="en-US" sz="8121" b="1" spc="-243">
                  <a:solidFill>
                    <a:srgbClr val="F28B1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#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667640" y="8182906"/>
            <a:ext cx="3017871" cy="1702483"/>
            <a:chOff x="0" y="0"/>
            <a:chExt cx="4023829" cy="22699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8128" cy="2269978"/>
            </a:xfrm>
            <a:custGeom>
              <a:avLst/>
              <a:gdLst/>
              <a:ahLst/>
              <a:cxnLst/>
              <a:rect l="l" t="t" r="r" b="b"/>
              <a:pathLst>
                <a:path w="1798128" h="2269978">
                  <a:moveTo>
                    <a:pt x="0" y="0"/>
                  </a:moveTo>
                  <a:lnTo>
                    <a:pt x="1798128" y="0"/>
                  </a:lnTo>
                  <a:lnTo>
                    <a:pt x="1798128" y="2269978"/>
                  </a:lnTo>
                  <a:lnTo>
                    <a:pt x="0" y="22699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8935" y="581493"/>
              <a:ext cx="2174894" cy="1285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74"/>
                </a:lnSpc>
              </a:pPr>
              <a:endParaRPr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912902" y="1723728"/>
              <a:ext cx="2110926" cy="180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4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060989" y="8469935"/>
            <a:ext cx="1607682" cy="1102983"/>
            <a:chOff x="0" y="0"/>
            <a:chExt cx="2143576" cy="147064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13744"/>
              <a:ext cx="1119256" cy="1358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06"/>
                </a:lnSpc>
              </a:pPr>
              <a:r>
                <a:rPr lang="en-US" sz="614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EF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1194494" y="0"/>
              <a:ext cx="303313" cy="1269125"/>
            </a:xfrm>
            <a:custGeom>
              <a:avLst/>
              <a:gdLst/>
              <a:ahLst/>
              <a:cxnLst/>
              <a:rect l="l" t="t" r="r" b="b"/>
              <a:pathLst>
                <a:path w="303313" h="1269125">
                  <a:moveTo>
                    <a:pt x="0" y="0"/>
                  </a:moveTo>
                  <a:lnTo>
                    <a:pt x="303313" y="0"/>
                  </a:lnTo>
                  <a:lnTo>
                    <a:pt x="303313" y="1269125"/>
                  </a:lnTo>
                  <a:lnTo>
                    <a:pt x="0" y="1269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469024" y="-36881"/>
              <a:ext cx="674552" cy="1450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68"/>
                </a:lnSpc>
              </a:pPr>
              <a:r>
                <a:rPr lang="en-US" sz="6548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4950" y="1295117"/>
              <a:ext cx="2028652" cy="1755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0"/>
                </a:lnSpc>
              </a:pPr>
              <a:r>
                <a:rPr lang="en-US" sz="8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EUROPEAN PAIN FEDERATION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591184" y="834237"/>
            <a:ext cx="15585392" cy="104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2"/>
              </a:lnSpc>
            </a:pPr>
            <a:r>
              <a:rPr lang="en-US" sz="781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Join the </a:t>
            </a:r>
            <a:r>
              <a:rPr lang="en-US" sz="7812" b="1">
                <a:solidFill>
                  <a:srgbClr val="F7931E"/>
                </a:solidFill>
                <a:latin typeface="Roboto Bold"/>
                <a:ea typeface="Roboto Bold"/>
                <a:cs typeface="Roboto Bold"/>
                <a:sym typeface="Roboto Bold"/>
              </a:rPr>
              <a:t>Campaign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8508" y="2226407"/>
            <a:ext cx="6172200" cy="1022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137" b="1" spc="-9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European Pain Awareness Day 2026</a:t>
            </a:r>
          </a:p>
          <a:p>
            <a:pPr algn="l">
              <a:lnSpc>
                <a:spcPts val="4079"/>
              </a:lnSpc>
            </a:pPr>
            <a:r>
              <a:rPr lang="en-US" sz="3137" b="1" spc="-9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Theme: </a:t>
            </a:r>
            <a:r>
              <a:rPr lang="en-US" sz="3137" b="1" spc="-94">
                <a:solidFill>
                  <a:srgbClr val="F28B1B"/>
                </a:solidFill>
                <a:latin typeface="Roboto Bold"/>
                <a:ea typeface="Roboto Bold"/>
                <a:cs typeface="Roboto Bold"/>
                <a:sym typeface="Roboto Bold"/>
              </a:rPr>
              <a:t>The Hidden Cost of Pain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94966" y="4058501"/>
            <a:ext cx="1968369" cy="50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</a:pPr>
            <a:r>
              <a:rPr lang="en-US" sz="3149" b="1" spc="-9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Learn more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594966" y="4572187"/>
            <a:ext cx="4153592" cy="424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2"/>
              </a:lnSpc>
            </a:pPr>
            <a:r>
              <a:rPr lang="en-US" sz="2540" spc="-76">
                <a:solidFill>
                  <a:srgbClr val="F7931E"/>
                </a:solidFill>
                <a:latin typeface="Roboto"/>
                <a:ea typeface="Roboto"/>
                <a:cs typeface="Roboto"/>
                <a:sym typeface="Roboto"/>
              </a:rPr>
              <a:t>Scan the QR code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594966" y="5838658"/>
            <a:ext cx="3252813" cy="50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</a:pPr>
            <a:r>
              <a:rPr lang="en-US" sz="3149" b="1" spc="-9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Share the message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594966" y="6349533"/>
            <a:ext cx="4270360" cy="418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6"/>
              </a:lnSpc>
            </a:pPr>
            <a:r>
              <a:rPr lang="en-US" sz="2543" spc="-76">
                <a:solidFill>
                  <a:srgbClr val="F7931E"/>
                </a:solidFill>
                <a:latin typeface="Roboto"/>
                <a:ea typeface="Roboto"/>
                <a:cs typeface="Roboto"/>
                <a:sym typeface="Roboto"/>
              </a:rPr>
              <a:t>#EPAD2026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594966" y="8212375"/>
            <a:ext cx="4270360" cy="844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2"/>
              </a:lnSpc>
            </a:pPr>
            <a:r>
              <a:rPr lang="en-US" sz="2540" spc="-76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  <a:hlinkClick r:id="rId8" tooltip="mailto:melinda.Borzsak@efic.or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melinda.borzsak@efic.org</a:t>
            </a:r>
            <a:r>
              <a:rPr lang="en-US" sz="2540" spc="-76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540" spc="-76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  <a:hlinkClick r:id="rId9" tooltip="mailto:angela.palomares@efic.or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angela.palomares@efic.org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94966" y="7713823"/>
            <a:ext cx="3252813" cy="50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</a:pPr>
            <a:r>
              <a:rPr lang="en-US" sz="3149" b="1" spc="-94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Contact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2D90C539-AED8-291B-2600-84FDD78007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81890" y="3302779"/>
            <a:ext cx="2307238" cy="33168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6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3585" y="3661727"/>
            <a:ext cx="8817317" cy="223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2"/>
              </a:lnSpc>
            </a:pPr>
            <a:r>
              <a:rPr lang="en-US" sz="8307" b="1" spc="-166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Thank you!</a:t>
            </a:r>
          </a:p>
          <a:p>
            <a:pPr algn="l">
              <a:lnSpc>
                <a:spcPts val="8722"/>
              </a:lnSpc>
            </a:pPr>
            <a:endParaRPr lang="en-US" sz="8307" b="1" spc="-166">
              <a:solidFill>
                <a:srgbClr val="FFFFFF"/>
              </a:solidFill>
              <a:latin typeface="Roboto Condensed Bold"/>
              <a:ea typeface="Roboto Condensed Bold"/>
              <a:cs typeface="Roboto Condensed Bold"/>
              <a:sym typeface="Roboto Condensed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4853079"/>
            <a:ext cx="1526544" cy="252321"/>
          </a:xfrm>
          <a:custGeom>
            <a:avLst/>
            <a:gdLst/>
            <a:ahLst/>
            <a:cxnLst/>
            <a:rect l="l" t="t" r="r" b="b"/>
            <a:pathLst>
              <a:path w="1526544" h="252321">
                <a:moveTo>
                  <a:pt x="0" y="0"/>
                </a:moveTo>
                <a:lnTo>
                  <a:pt x="1526544" y="0"/>
                </a:lnTo>
                <a:lnTo>
                  <a:pt x="1526544" y="252321"/>
                </a:lnTo>
                <a:lnTo>
                  <a:pt x="0" y="252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926634" cy="2492712"/>
          </a:xfrm>
          <a:custGeom>
            <a:avLst/>
            <a:gdLst/>
            <a:ahLst/>
            <a:cxnLst/>
            <a:rect l="l" t="t" r="r" b="b"/>
            <a:pathLst>
              <a:path w="18926634" h="2492712">
                <a:moveTo>
                  <a:pt x="0" y="0"/>
                </a:moveTo>
                <a:lnTo>
                  <a:pt x="18926634" y="0"/>
                </a:lnTo>
                <a:lnTo>
                  <a:pt x="18926634" y="2492712"/>
                </a:lnTo>
                <a:lnTo>
                  <a:pt x="0" y="24927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7949" b="-17794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419796" y="408232"/>
            <a:ext cx="3032749" cy="1676248"/>
          </a:xfrm>
          <a:custGeom>
            <a:avLst/>
            <a:gdLst/>
            <a:ahLst/>
            <a:cxnLst/>
            <a:rect l="l" t="t" r="r" b="b"/>
            <a:pathLst>
              <a:path w="3032749" h="1676248">
                <a:moveTo>
                  <a:pt x="0" y="0"/>
                </a:moveTo>
                <a:lnTo>
                  <a:pt x="3032749" y="0"/>
                </a:lnTo>
                <a:lnTo>
                  <a:pt x="3032749" y="1676248"/>
                </a:lnTo>
                <a:lnTo>
                  <a:pt x="0" y="1676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-10800000" flipV="1">
            <a:off x="14136502" y="0"/>
            <a:ext cx="4151498" cy="2492712"/>
          </a:xfrm>
          <a:custGeom>
            <a:avLst/>
            <a:gdLst/>
            <a:ahLst/>
            <a:cxnLst/>
            <a:rect l="l" t="t" r="r" b="b"/>
            <a:pathLst>
              <a:path w="4151498" h="2492712">
                <a:moveTo>
                  <a:pt x="0" y="2492712"/>
                </a:moveTo>
                <a:lnTo>
                  <a:pt x="4151498" y="2492712"/>
                </a:lnTo>
                <a:lnTo>
                  <a:pt x="4151498" y="0"/>
                </a:lnTo>
                <a:lnTo>
                  <a:pt x="0" y="0"/>
                </a:lnTo>
                <a:lnTo>
                  <a:pt x="0" y="24927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4714271" y="282186"/>
            <a:ext cx="2995961" cy="1912128"/>
            <a:chOff x="0" y="0"/>
            <a:chExt cx="3994614" cy="25495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94614" cy="2549504"/>
            </a:xfrm>
            <a:custGeom>
              <a:avLst/>
              <a:gdLst/>
              <a:ahLst/>
              <a:cxnLst/>
              <a:rect l="l" t="t" r="r" b="b"/>
              <a:pathLst>
                <a:path w="3994614" h="2549504">
                  <a:moveTo>
                    <a:pt x="0" y="0"/>
                  </a:moveTo>
                  <a:lnTo>
                    <a:pt x="3994614" y="0"/>
                  </a:lnTo>
                  <a:lnTo>
                    <a:pt x="3994614" y="2549504"/>
                  </a:lnTo>
                  <a:lnTo>
                    <a:pt x="0" y="2549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39333" y="892122"/>
              <a:ext cx="2534089" cy="653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5"/>
                </a:lnSpc>
              </a:pPr>
              <a:r>
                <a:rPr lang="en-US" sz="1604">
                  <a:solidFill>
                    <a:srgbClr val="003360"/>
                  </a:solidFill>
                  <a:latin typeface="Roboto"/>
                  <a:ea typeface="Roboto"/>
                  <a:cs typeface="Roboto"/>
                  <a:sym typeface="Roboto"/>
                </a:rPr>
                <a:t>LOGO OF NATIONAL CHAPTER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6749643" y="8851614"/>
            <a:ext cx="1261484" cy="1261484"/>
          </a:xfrm>
          <a:custGeom>
            <a:avLst/>
            <a:gdLst/>
            <a:ahLst/>
            <a:cxnLst/>
            <a:rect l="l" t="t" r="r" b="b"/>
            <a:pathLst>
              <a:path w="1261484" h="1261484">
                <a:moveTo>
                  <a:pt x="0" y="0"/>
                </a:moveTo>
                <a:lnTo>
                  <a:pt x="1261485" y="0"/>
                </a:lnTo>
                <a:lnTo>
                  <a:pt x="1261485" y="1261484"/>
                </a:lnTo>
                <a:lnTo>
                  <a:pt x="0" y="1261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9f1b932-ff1b-4b4c-9e46-2b852420bc5c">
      <Terms xmlns="http://schemas.microsoft.com/office/infopath/2007/PartnerControls"/>
    </lcf76f155ced4ddcb4097134ff3c332f>
    <_ip_UnifiedCompliancePolicyProperties xmlns="http://schemas.microsoft.com/sharepoint/v3" xsi:nil="true"/>
    <TaxCatchAll xmlns="2ae8d297-7440-4c38-b7b9-1fedeeafda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464D9D08C96C49BA230F7BEB102207" ma:contentTypeVersion="22" ma:contentTypeDescription="Create a new document." ma:contentTypeScope="" ma:versionID="a639bc8d1f256737703c812e8f870745">
  <xsd:schema xmlns:xsd="http://www.w3.org/2001/XMLSchema" xmlns:xs="http://www.w3.org/2001/XMLSchema" xmlns:p="http://schemas.microsoft.com/office/2006/metadata/properties" xmlns:ns1="http://schemas.microsoft.com/sharepoint/v3" xmlns:ns2="c9f1b932-ff1b-4b4c-9e46-2b852420bc5c" xmlns:ns3="2ae8d297-7440-4c38-b7b9-1fedeeafda06" targetNamespace="http://schemas.microsoft.com/office/2006/metadata/properties" ma:root="true" ma:fieldsID="aac0f07710253b9086984a6f70aabe9e" ns1:_="" ns2:_="" ns3:_="">
    <xsd:import namespace="http://schemas.microsoft.com/sharepoint/v3"/>
    <xsd:import namespace="c9f1b932-ff1b-4b4c-9e46-2b852420bc5c"/>
    <xsd:import namespace="2ae8d297-7440-4c38-b7b9-1fedeeafda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f1b932-ff1b-4b4c-9e46-2b852420bc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38e5dd2-60b6-4278-9d79-20f24f62f1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e8d297-7440-4c38-b7b9-1fedeeafda0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ef94a42-9462-46df-8b77-26a78b2068a9}" ma:internalName="TaxCatchAll" ma:showField="CatchAllData" ma:web="2ae8d297-7440-4c38-b7b9-1fedeeafda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A4AD76-680A-42DF-840C-F482CCE61F0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9f1b932-ff1b-4b4c-9e46-2b852420bc5c"/>
    <ds:schemaRef ds:uri="2ae8d297-7440-4c38-b7b9-1fedeeafda06"/>
  </ds:schemaRefs>
</ds:datastoreItem>
</file>

<file path=customXml/itemProps2.xml><?xml version="1.0" encoding="utf-8"?>
<ds:datastoreItem xmlns:ds="http://schemas.openxmlformats.org/officeDocument/2006/customXml" ds:itemID="{7A60B8C3-3859-45A8-BA1A-33070F5D6F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6FC00A-E066-45A3-A438-88B1B2183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f1b932-ff1b-4b4c-9e46-2b852420bc5c"/>
    <ds:schemaRef ds:uri="2ae8d297-7440-4c38-b7b9-1fedeeafda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Personalizado</PresentationFormat>
  <Paragraphs>133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EPAD Toolkit</dc:title>
  <cp:lastModifiedBy>Angela Palomares</cp:lastModifiedBy>
  <cp:revision>10</cp:revision>
  <dcterms:created xsi:type="dcterms:W3CDTF">2006-08-16T00:00:00Z</dcterms:created>
  <dcterms:modified xsi:type="dcterms:W3CDTF">2026-07-03T07:34:28Z</dcterms:modified>
  <dc:identifier>DAHMvhB3VGg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0x0101002D464D9D08C96C49BA230F7BEB102207</vt:lpwstr>
  </property>
  <property fmtid="{D5CDD505-2E9C-101B-9397-08002B2CF9AE}" pid="3" name="MediaServiceImageTags">
    <vt:lpwstr/>
  </property>
</Properties>
</file>