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8288000" cy="10287000"/>
  <p:notesSz cx="6858000" cy="9144000"/>
  <p:embeddedFontLs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Bold" panose="020B0806030504020204" charset="0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Bold" panose="02000000000000000000" charset="0"/>
      <p:regular r:id="rId23"/>
      <p:bold r:id="rId24"/>
    </p:embeddedFont>
    <p:embeddedFont>
      <p:font typeface="Roboto Condensed Bold" panose="020B060402020202020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Horn" userId="04737a69a81107be" providerId="LiveId" clId="{B1638743-F491-447C-B31C-EB8C43652512}"/>
    <pc:docChg chg="undo custSel modSld">
      <pc:chgData name="Marianne Horn" userId="04737a69a81107be" providerId="LiveId" clId="{B1638743-F491-447C-B31C-EB8C43652512}" dt="2026-09-25T10:32:04.081" v="324" actId="1036"/>
      <pc:docMkLst>
        <pc:docMk/>
      </pc:docMkLst>
      <pc:sldChg chg="addSp modSp mod">
        <pc:chgData name="Marianne Horn" userId="04737a69a81107be" providerId="LiveId" clId="{B1638743-F491-447C-B31C-EB8C43652512}" dt="2026-09-25T10:30:05.136" v="317" actId="14100"/>
        <pc:sldMkLst>
          <pc:docMk/>
          <pc:sldMk cId="0" sldId="256"/>
        </pc:sldMkLst>
        <pc:spChg chg="mod">
          <ac:chgData name="Marianne Horn" userId="04737a69a81107be" providerId="LiveId" clId="{B1638743-F491-447C-B31C-EB8C43652512}" dt="2026-09-25T10:30:05.136" v="317" actId="14100"/>
          <ac:spMkLst>
            <pc:docMk/>
            <pc:sldMk cId="0" sldId="256"/>
            <ac:spMk id="17" creationId="{00000000-0000-0000-0000-000000000000}"/>
          </ac:spMkLst>
        </pc:spChg>
        <pc:picChg chg="add">
          <ac:chgData name="Marianne Horn" userId="04737a69a81107be" providerId="LiveId" clId="{B1638743-F491-447C-B31C-EB8C43652512}" dt="2026-09-25T10:28:35.010" v="309" actId="22"/>
          <ac:picMkLst>
            <pc:docMk/>
            <pc:sldMk cId="0" sldId="256"/>
            <ac:picMk id="30" creationId="{DDC80811-F0AB-1D1E-1B9B-46C772C790F6}"/>
          </ac:picMkLst>
        </pc:picChg>
      </pc:sldChg>
      <pc:sldChg chg="modSp mod">
        <pc:chgData name="Marianne Horn" userId="04737a69a81107be" providerId="LiveId" clId="{B1638743-F491-447C-B31C-EB8C43652512}" dt="2026-09-25T10:15:11.967" v="135" actId="20577"/>
        <pc:sldMkLst>
          <pc:docMk/>
          <pc:sldMk cId="0" sldId="260"/>
        </pc:sldMkLst>
        <pc:spChg chg="mod">
          <ac:chgData name="Marianne Horn" userId="04737a69a81107be" providerId="LiveId" clId="{B1638743-F491-447C-B31C-EB8C43652512}" dt="2026-09-25T09:59:00.803" v="19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Marianne Horn" userId="04737a69a81107be" providerId="LiveId" clId="{B1638743-F491-447C-B31C-EB8C43652512}" dt="2026-09-25T09:58:59.036" v="17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00:31.417" v="25" actId="14100"/>
          <ac:spMkLst>
            <pc:docMk/>
            <pc:sldMk cId="0" sldId="260"/>
            <ac:spMk id="10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1:06.045" v="42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06:03.489" v="33" actId="2057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0:51.375" v="41" actId="20577"/>
          <ac:spMkLst>
            <pc:docMk/>
            <pc:sldMk cId="0" sldId="260"/>
            <ac:spMk id="17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2:06.691" v="66" actId="20577"/>
          <ac:spMkLst>
            <pc:docMk/>
            <pc:sldMk cId="0" sldId="260"/>
            <ac:spMk id="31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2:54.667" v="88" actId="20577"/>
          <ac:spMkLst>
            <pc:docMk/>
            <pc:sldMk cId="0" sldId="260"/>
            <ac:spMk id="32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3:37.013" v="119" actId="20577"/>
          <ac:spMkLst>
            <pc:docMk/>
            <pc:sldMk cId="0" sldId="260"/>
            <ac:spMk id="33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5:00.925" v="132" actId="20577"/>
          <ac:spMkLst>
            <pc:docMk/>
            <pc:sldMk cId="0" sldId="260"/>
            <ac:spMk id="38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15:11.967" v="135" actId="20577"/>
          <ac:spMkLst>
            <pc:docMk/>
            <pc:sldMk cId="0" sldId="260"/>
            <ac:spMk id="39" creationId="{00000000-0000-0000-0000-000000000000}"/>
          </ac:spMkLst>
        </pc:spChg>
      </pc:sldChg>
      <pc:sldChg chg="delSp modSp mod">
        <pc:chgData name="Marianne Horn" userId="04737a69a81107be" providerId="LiveId" clId="{B1638743-F491-447C-B31C-EB8C43652512}" dt="2026-09-25T10:23:44.467" v="256" actId="6549"/>
        <pc:sldMkLst>
          <pc:docMk/>
          <pc:sldMk cId="0" sldId="261"/>
        </pc:sldMkLst>
        <pc:spChg chg="mod">
          <ac:chgData name="Marianne Horn" userId="04737a69a81107be" providerId="LiveId" clId="{B1638743-F491-447C-B31C-EB8C43652512}" dt="2026-09-25T10:23:18.706" v="252" actId="20577"/>
          <ac:spMkLst>
            <pc:docMk/>
            <pc:sldMk cId="0" sldId="261"/>
            <ac:spMk id="16" creationId="{00000000-0000-0000-0000-000000000000}"/>
          </ac:spMkLst>
        </pc:spChg>
        <pc:spChg chg="del">
          <ac:chgData name="Marianne Horn" userId="04737a69a81107be" providerId="LiveId" clId="{B1638743-F491-447C-B31C-EB8C43652512}" dt="2026-09-25T10:23:01.873" v="245" actId="478"/>
          <ac:spMkLst>
            <pc:docMk/>
            <pc:sldMk cId="0" sldId="261"/>
            <ac:spMk id="36" creationId="{00000000-0000-0000-0000-000000000000}"/>
          </ac:spMkLst>
        </pc:spChg>
        <pc:spChg chg="del mod">
          <ac:chgData name="Marianne Horn" userId="04737a69a81107be" providerId="LiveId" clId="{B1638743-F491-447C-B31C-EB8C43652512}" dt="2026-09-25T10:22:56.489" v="244"/>
          <ac:spMkLst>
            <pc:docMk/>
            <pc:sldMk cId="0" sldId="261"/>
            <ac:spMk id="38" creationId="{00000000-0000-0000-0000-000000000000}"/>
          </ac:spMkLst>
        </pc:spChg>
        <pc:spChg chg="del mod">
          <ac:chgData name="Marianne Horn" userId="04737a69a81107be" providerId="LiveId" clId="{B1638743-F491-447C-B31C-EB8C43652512}" dt="2026-09-25T10:23:12.116" v="248"/>
          <ac:spMkLst>
            <pc:docMk/>
            <pc:sldMk cId="0" sldId="261"/>
            <ac:spMk id="39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23:44.467" v="256" actId="6549"/>
          <ac:spMkLst>
            <pc:docMk/>
            <pc:sldMk cId="0" sldId="261"/>
            <ac:spMk id="40" creationId="{00000000-0000-0000-0000-000000000000}"/>
          </ac:spMkLst>
        </pc:spChg>
        <pc:spChg chg="mod">
          <ac:chgData name="Marianne Horn" userId="04737a69a81107be" providerId="LiveId" clId="{B1638743-F491-447C-B31C-EB8C43652512}" dt="2026-09-25T10:23:31.078" v="254" actId="20577"/>
          <ac:spMkLst>
            <pc:docMk/>
            <pc:sldMk cId="0" sldId="261"/>
            <ac:spMk id="41" creationId="{00000000-0000-0000-0000-000000000000}"/>
          </ac:spMkLst>
        </pc:spChg>
      </pc:sldChg>
      <pc:sldChg chg="modSp mod">
        <pc:chgData name="Marianne Horn" userId="04737a69a81107be" providerId="LiveId" clId="{B1638743-F491-447C-B31C-EB8C43652512}" dt="2026-09-25T10:26:17.245" v="303" actId="20577"/>
        <pc:sldMkLst>
          <pc:docMk/>
          <pc:sldMk cId="0" sldId="262"/>
        </pc:sldMkLst>
        <pc:spChg chg="mod">
          <ac:chgData name="Marianne Horn" userId="04737a69a81107be" providerId="LiveId" clId="{B1638743-F491-447C-B31C-EB8C43652512}" dt="2026-09-25T10:26:17.245" v="303" actId="20577"/>
          <ac:spMkLst>
            <pc:docMk/>
            <pc:sldMk cId="0" sldId="262"/>
            <ac:spMk id="28" creationId="{00000000-0000-0000-0000-000000000000}"/>
          </ac:spMkLst>
        </pc:spChg>
      </pc:sldChg>
      <pc:sldChg chg="addSp modSp mod">
        <pc:chgData name="Marianne Horn" userId="04737a69a81107be" providerId="LiveId" clId="{B1638743-F491-447C-B31C-EB8C43652512}" dt="2026-09-25T10:32:04.081" v="324" actId="1036"/>
        <pc:sldMkLst>
          <pc:docMk/>
          <pc:sldMk cId="0" sldId="263"/>
        </pc:sldMkLst>
        <pc:spChg chg="mod">
          <ac:chgData name="Marianne Horn" userId="04737a69a81107be" providerId="LiveId" clId="{B1638743-F491-447C-B31C-EB8C43652512}" dt="2026-09-25T10:32:04.081" v="324" actId="1036"/>
          <ac:spMkLst>
            <pc:docMk/>
            <pc:sldMk cId="0" sldId="263"/>
            <ac:spMk id="4" creationId="{00000000-0000-0000-0000-000000000000}"/>
          </ac:spMkLst>
        </pc:spChg>
        <pc:picChg chg="add mod">
          <ac:chgData name="Marianne Horn" userId="04737a69a81107be" providerId="LiveId" clId="{B1638743-F491-447C-B31C-EB8C43652512}" dt="2026-09-25T10:28:11.031" v="308" actId="14100"/>
          <ac:picMkLst>
            <pc:docMk/>
            <pc:sldMk cId="0" sldId="263"/>
            <ac:picMk id="12" creationId="{54C734C2-6CF4-2DA4-FDA8-439009F7093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svg"/><Relationship Id="rId2" Type="http://schemas.openxmlformats.org/officeDocument/2006/relationships/image" Target="../media/image20.sv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35.sv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melinda.Borzsak@efic.org" TargetMode="External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4.png"/><Relationship Id="rId4" Type="http://schemas.openxmlformats.org/officeDocument/2006/relationships/image" Target="../media/image90.png"/><Relationship Id="rId9" Type="http://schemas.openxmlformats.org/officeDocument/2006/relationships/hyperlink" Target="mailto:angela.palomares@efic.or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9058" y="2627063"/>
            <a:ext cx="6870346" cy="6235043"/>
          </a:xfrm>
          <a:custGeom>
            <a:avLst/>
            <a:gdLst/>
            <a:ahLst/>
            <a:cxnLst/>
            <a:rect l="l" t="t" r="r" b="b"/>
            <a:pathLst>
              <a:path w="6870346" h="6235043">
                <a:moveTo>
                  <a:pt x="0" y="0"/>
                </a:moveTo>
                <a:lnTo>
                  <a:pt x="6870346" y="0"/>
                </a:lnTo>
                <a:lnTo>
                  <a:pt x="6870346" y="6235044"/>
                </a:lnTo>
                <a:lnTo>
                  <a:pt x="0" y="6235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572997" y="6720229"/>
            <a:ext cx="1089091" cy="1070939"/>
          </a:xfrm>
          <a:custGeom>
            <a:avLst/>
            <a:gdLst/>
            <a:ahLst/>
            <a:cxnLst/>
            <a:rect l="l" t="t" r="r" b="b"/>
            <a:pathLst>
              <a:path w="1089091" h="1070939">
                <a:moveTo>
                  <a:pt x="0" y="0"/>
                </a:moveTo>
                <a:lnTo>
                  <a:pt x="1089091" y="0"/>
                </a:lnTo>
                <a:lnTo>
                  <a:pt x="1089091" y="1070939"/>
                </a:lnTo>
                <a:lnTo>
                  <a:pt x="0" y="1070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797298" y="4759866"/>
            <a:ext cx="1279681" cy="1080015"/>
          </a:xfrm>
          <a:custGeom>
            <a:avLst/>
            <a:gdLst/>
            <a:ahLst/>
            <a:cxnLst/>
            <a:rect l="l" t="t" r="r" b="b"/>
            <a:pathLst>
              <a:path w="1279681" h="1080015">
                <a:moveTo>
                  <a:pt x="0" y="0"/>
                </a:moveTo>
                <a:lnTo>
                  <a:pt x="1279681" y="0"/>
                </a:lnTo>
                <a:lnTo>
                  <a:pt x="1279681" y="1080014"/>
                </a:lnTo>
                <a:lnTo>
                  <a:pt x="0" y="1080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572997" y="7963607"/>
            <a:ext cx="1452121" cy="1080015"/>
          </a:xfrm>
          <a:custGeom>
            <a:avLst/>
            <a:gdLst/>
            <a:ahLst/>
            <a:cxnLst/>
            <a:rect l="l" t="t" r="r" b="b"/>
            <a:pathLst>
              <a:path w="1452121" h="1080015">
                <a:moveTo>
                  <a:pt x="0" y="0"/>
                </a:moveTo>
                <a:lnTo>
                  <a:pt x="1452121" y="0"/>
                </a:lnTo>
                <a:lnTo>
                  <a:pt x="1452121" y="1080015"/>
                </a:lnTo>
                <a:lnTo>
                  <a:pt x="0" y="1080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898798" y="6892668"/>
            <a:ext cx="2350620" cy="1433969"/>
          </a:xfrm>
          <a:custGeom>
            <a:avLst/>
            <a:gdLst/>
            <a:ahLst/>
            <a:cxnLst/>
            <a:rect l="l" t="t" r="r" b="b"/>
            <a:pathLst>
              <a:path w="2350620" h="1433969">
                <a:moveTo>
                  <a:pt x="0" y="0"/>
                </a:moveTo>
                <a:lnTo>
                  <a:pt x="2350621" y="0"/>
                </a:lnTo>
                <a:lnTo>
                  <a:pt x="2350621" y="1433969"/>
                </a:lnTo>
                <a:lnTo>
                  <a:pt x="0" y="14339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480573" y="2808578"/>
            <a:ext cx="6870346" cy="7478422"/>
          </a:xfrm>
          <a:custGeom>
            <a:avLst/>
            <a:gdLst/>
            <a:ahLst/>
            <a:cxnLst/>
            <a:rect l="l" t="t" r="r" b="b"/>
            <a:pathLst>
              <a:path w="6870346" h="7478422">
                <a:moveTo>
                  <a:pt x="0" y="0"/>
                </a:moveTo>
                <a:lnTo>
                  <a:pt x="6870346" y="0"/>
                </a:lnTo>
                <a:lnTo>
                  <a:pt x="6870346" y="7478422"/>
                </a:lnTo>
                <a:lnTo>
                  <a:pt x="0" y="74784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28700" y="4875284"/>
            <a:ext cx="1145408" cy="189324"/>
          </a:xfrm>
          <a:custGeom>
            <a:avLst/>
            <a:gdLst/>
            <a:ahLst/>
            <a:cxnLst/>
            <a:rect l="l" t="t" r="r" b="b"/>
            <a:pathLst>
              <a:path w="1145408" h="189324">
                <a:moveTo>
                  <a:pt x="0" y="0"/>
                </a:moveTo>
                <a:lnTo>
                  <a:pt x="1145408" y="0"/>
                </a:lnTo>
                <a:lnTo>
                  <a:pt x="1145408" y="189324"/>
                </a:lnTo>
                <a:lnTo>
                  <a:pt x="0" y="1893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028700" y="7787389"/>
            <a:ext cx="1192326" cy="1162764"/>
          </a:xfrm>
          <a:custGeom>
            <a:avLst/>
            <a:gdLst/>
            <a:ahLst/>
            <a:cxnLst/>
            <a:rect l="l" t="t" r="r" b="b"/>
            <a:pathLst>
              <a:path w="1192326" h="1162764">
                <a:moveTo>
                  <a:pt x="0" y="0"/>
                </a:moveTo>
                <a:lnTo>
                  <a:pt x="1192326" y="0"/>
                </a:lnTo>
                <a:lnTo>
                  <a:pt x="1192326" y="1162764"/>
                </a:lnTo>
                <a:lnTo>
                  <a:pt x="0" y="11627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28700" y="9324603"/>
            <a:ext cx="2364943" cy="206933"/>
          </a:xfrm>
          <a:custGeom>
            <a:avLst/>
            <a:gdLst/>
            <a:ahLst/>
            <a:cxnLst/>
            <a:rect l="l" t="t" r="r" b="b"/>
            <a:pathLst>
              <a:path w="2364943" h="206933">
                <a:moveTo>
                  <a:pt x="0" y="0"/>
                </a:moveTo>
                <a:lnTo>
                  <a:pt x="2364943" y="0"/>
                </a:lnTo>
                <a:lnTo>
                  <a:pt x="2364943" y="206932"/>
                </a:lnTo>
                <a:lnTo>
                  <a:pt x="0" y="2069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3777947" y="7974614"/>
            <a:ext cx="206933" cy="1754000"/>
          </a:xfrm>
          <a:custGeom>
            <a:avLst/>
            <a:gdLst/>
            <a:ahLst/>
            <a:cxnLst/>
            <a:rect l="l" t="t" r="r" b="b"/>
            <a:pathLst>
              <a:path w="206933" h="1754000">
                <a:moveTo>
                  <a:pt x="0" y="0"/>
                </a:moveTo>
                <a:lnTo>
                  <a:pt x="206932" y="0"/>
                </a:lnTo>
                <a:lnTo>
                  <a:pt x="206932" y="1754000"/>
                </a:lnTo>
                <a:lnTo>
                  <a:pt x="0" y="1754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4369183" y="7787389"/>
            <a:ext cx="985393" cy="1162764"/>
          </a:xfrm>
          <a:custGeom>
            <a:avLst/>
            <a:gdLst/>
            <a:ahLst/>
            <a:cxnLst/>
            <a:rect l="l" t="t" r="r" b="b"/>
            <a:pathLst>
              <a:path w="985393" h="1162764">
                <a:moveTo>
                  <a:pt x="0" y="0"/>
                </a:moveTo>
                <a:lnTo>
                  <a:pt x="985393" y="0"/>
                </a:lnTo>
                <a:lnTo>
                  <a:pt x="985393" y="1162764"/>
                </a:lnTo>
                <a:lnTo>
                  <a:pt x="0" y="11627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4369183" y="9324603"/>
            <a:ext cx="2158011" cy="206933"/>
          </a:xfrm>
          <a:custGeom>
            <a:avLst/>
            <a:gdLst/>
            <a:ahLst/>
            <a:cxnLst/>
            <a:rect l="l" t="t" r="r" b="b"/>
            <a:pathLst>
              <a:path w="2158011" h="206933">
                <a:moveTo>
                  <a:pt x="0" y="0"/>
                </a:moveTo>
                <a:lnTo>
                  <a:pt x="2158010" y="0"/>
                </a:lnTo>
                <a:lnTo>
                  <a:pt x="2158010" y="206932"/>
                </a:lnTo>
                <a:lnTo>
                  <a:pt x="0" y="206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6911497" y="7974614"/>
            <a:ext cx="206933" cy="1754000"/>
          </a:xfrm>
          <a:custGeom>
            <a:avLst/>
            <a:gdLst/>
            <a:ahLst/>
            <a:cxnLst/>
            <a:rect l="l" t="t" r="r" b="b"/>
            <a:pathLst>
              <a:path w="206933" h="1754000">
                <a:moveTo>
                  <a:pt x="0" y="0"/>
                </a:moveTo>
                <a:lnTo>
                  <a:pt x="206932" y="0"/>
                </a:lnTo>
                <a:lnTo>
                  <a:pt x="206932" y="1754000"/>
                </a:lnTo>
                <a:lnTo>
                  <a:pt x="0" y="1754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7502732" y="7787389"/>
            <a:ext cx="985393" cy="1162764"/>
          </a:xfrm>
          <a:custGeom>
            <a:avLst/>
            <a:gdLst/>
            <a:ahLst/>
            <a:cxnLst/>
            <a:rect l="l" t="t" r="r" b="b"/>
            <a:pathLst>
              <a:path w="985393" h="1162764">
                <a:moveTo>
                  <a:pt x="0" y="0"/>
                </a:moveTo>
                <a:lnTo>
                  <a:pt x="985394" y="0"/>
                </a:lnTo>
                <a:lnTo>
                  <a:pt x="985394" y="1162764"/>
                </a:lnTo>
                <a:lnTo>
                  <a:pt x="0" y="116276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7502732" y="9324603"/>
            <a:ext cx="2167865" cy="206933"/>
          </a:xfrm>
          <a:custGeom>
            <a:avLst/>
            <a:gdLst/>
            <a:ahLst/>
            <a:cxnLst/>
            <a:rect l="l" t="t" r="r" b="b"/>
            <a:pathLst>
              <a:path w="2167865" h="206933">
                <a:moveTo>
                  <a:pt x="0" y="0"/>
                </a:moveTo>
                <a:lnTo>
                  <a:pt x="2167865" y="0"/>
                </a:lnTo>
                <a:lnTo>
                  <a:pt x="2167865" y="206932"/>
                </a:lnTo>
                <a:lnTo>
                  <a:pt x="0" y="20693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0" y="-51102"/>
            <a:ext cx="18288000" cy="2474628"/>
          </a:xfrm>
          <a:custGeom>
            <a:avLst/>
            <a:gdLst/>
            <a:ahLst/>
            <a:cxnLst/>
            <a:rect l="l" t="t" r="r" b="b"/>
            <a:pathLst>
              <a:path w="18926634" h="2492712">
                <a:moveTo>
                  <a:pt x="0" y="0"/>
                </a:moveTo>
                <a:lnTo>
                  <a:pt x="18926634" y="0"/>
                </a:lnTo>
                <a:lnTo>
                  <a:pt x="18926634" y="2492712"/>
                </a:lnTo>
                <a:lnTo>
                  <a:pt x="0" y="249271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177949" b="-17794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419796" y="408232"/>
            <a:ext cx="3032749" cy="1676248"/>
          </a:xfrm>
          <a:custGeom>
            <a:avLst/>
            <a:gdLst/>
            <a:ahLst/>
            <a:cxnLst/>
            <a:rect l="l" t="t" r="r" b="b"/>
            <a:pathLst>
              <a:path w="3032749" h="1676248">
                <a:moveTo>
                  <a:pt x="0" y="0"/>
                </a:moveTo>
                <a:lnTo>
                  <a:pt x="3032749" y="0"/>
                </a:lnTo>
                <a:lnTo>
                  <a:pt x="3032749" y="1676248"/>
                </a:lnTo>
                <a:lnTo>
                  <a:pt x="0" y="167624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rot="-10800000" flipV="1">
            <a:off x="14136502" y="0"/>
            <a:ext cx="4151498" cy="2492712"/>
          </a:xfrm>
          <a:custGeom>
            <a:avLst/>
            <a:gdLst/>
            <a:ahLst/>
            <a:cxnLst/>
            <a:rect l="l" t="t" r="r" b="b"/>
            <a:pathLst>
              <a:path w="4151498" h="2492712">
                <a:moveTo>
                  <a:pt x="0" y="2492712"/>
                </a:moveTo>
                <a:lnTo>
                  <a:pt x="4151498" y="2492712"/>
                </a:lnTo>
                <a:lnTo>
                  <a:pt x="4151498" y="0"/>
                </a:lnTo>
                <a:lnTo>
                  <a:pt x="0" y="0"/>
                </a:lnTo>
                <a:lnTo>
                  <a:pt x="0" y="2492712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1182430" y="3038223"/>
            <a:ext cx="6806512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44"/>
              </a:lnSpc>
            </a:pPr>
            <a:r>
              <a:rPr lang="en-US" sz="6233" b="1" spc="-124" dirty="0" err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Europese</a:t>
            </a:r>
            <a:r>
              <a:rPr lang="en-US" sz="6233" b="1" spc="-124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233" b="1" spc="-124" dirty="0" err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dag</a:t>
            </a:r>
            <a:r>
              <a:rPr lang="en-US" sz="6233" b="1" spc="-124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233" b="1" spc="-124" dirty="0" err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voor</a:t>
            </a:r>
            <a:r>
              <a:rPr lang="en-US" sz="6233" b="1" spc="-124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6233" b="1" spc="-124" dirty="0" err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Pijnbewustzijn</a:t>
            </a:r>
            <a:r>
              <a:rPr lang="en-US" sz="6233" b="1" spc="-124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2026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2430" y="5366916"/>
            <a:ext cx="8113969" cy="1988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728"/>
              </a:lnSpc>
            </a:pPr>
            <a:r>
              <a:rPr lang="en-US" sz="8135" b="1" dirty="0">
                <a:solidFill>
                  <a:srgbClr val="F7931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 VERBORGEN KOSTEN VAN PIJN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5834" y="8995979"/>
            <a:ext cx="1015192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867" b="1" spc="-37" dirty="0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DATUM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8037" y="9001255"/>
            <a:ext cx="1299613" cy="26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869" b="1" spc="-37" dirty="0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LOCATIE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98434" y="9001255"/>
            <a:ext cx="1545566" cy="26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869" b="1" spc="-37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SPREKER(S)</a:t>
            </a:r>
          </a:p>
        </p:txBody>
      </p:sp>
      <p:sp>
        <p:nvSpPr>
          <p:cNvPr id="28" name="Freeform 28"/>
          <p:cNvSpPr/>
          <p:nvPr/>
        </p:nvSpPr>
        <p:spPr>
          <a:xfrm>
            <a:off x="16749643" y="8851614"/>
            <a:ext cx="1261484" cy="1261484"/>
          </a:xfrm>
          <a:custGeom>
            <a:avLst/>
            <a:gdLst/>
            <a:ahLst/>
            <a:cxnLst/>
            <a:rect l="l" t="t" r="r" b="b"/>
            <a:pathLst>
              <a:path w="1261484" h="1261484">
                <a:moveTo>
                  <a:pt x="0" y="0"/>
                </a:moveTo>
                <a:lnTo>
                  <a:pt x="1261485" y="0"/>
                </a:lnTo>
                <a:lnTo>
                  <a:pt x="1261485" y="1261484"/>
                </a:lnTo>
                <a:lnTo>
                  <a:pt x="0" y="126148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DDC80811-F0AB-1D1E-1B9B-46C772C790F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859000" y="571500"/>
            <a:ext cx="2671914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184" y="2606873"/>
            <a:ext cx="2536627" cy="2536627"/>
            <a:chOff x="0" y="0"/>
            <a:chExt cx="3382170" cy="338217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382170" cy="3382170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55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309041" y="1127311"/>
              <a:ext cx="2764088" cy="1276159"/>
            </a:xfrm>
            <a:custGeom>
              <a:avLst/>
              <a:gdLst/>
              <a:ahLst/>
              <a:cxnLst/>
              <a:rect l="l" t="t" r="r" b="b"/>
              <a:pathLst>
                <a:path w="2764088" h="1276159">
                  <a:moveTo>
                    <a:pt x="0" y="0"/>
                  </a:moveTo>
                  <a:lnTo>
                    <a:pt x="2764088" y="0"/>
                  </a:lnTo>
                  <a:lnTo>
                    <a:pt x="2764088" y="1276159"/>
                  </a:lnTo>
                  <a:lnTo>
                    <a:pt x="0" y="1276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11802934" y="2455713"/>
            <a:ext cx="1151066" cy="1312786"/>
          </a:xfrm>
          <a:custGeom>
            <a:avLst/>
            <a:gdLst/>
            <a:ahLst/>
            <a:cxnLst/>
            <a:rect l="l" t="t" r="r" b="b"/>
            <a:pathLst>
              <a:path w="1151066" h="1312786">
                <a:moveTo>
                  <a:pt x="0" y="0"/>
                </a:moveTo>
                <a:lnTo>
                  <a:pt x="1151066" y="0"/>
                </a:lnTo>
                <a:lnTo>
                  <a:pt x="1151066" y="1312786"/>
                </a:lnTo>
                <a:lnTo>
                  <a:pt x="0" y="1312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15242891" y="2455713"/>
            <a:ext cx="1331812" cy="1312786"/>
            <a:chOff x="0" y="0"/>
            <a:chExt cx="1775750" cy="17503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75750" cy="1750382"/>
            </a:xfrm>
            <a:custGeom>
              <a:avLst/>
              <a:gdLst/>
              <a:ahLst/>
              <a:cxnLst/>
              <a:rect l="l" t="t" r="r" b="b"/>
              <a:pathLst>
                <a:path w="1775750" h="1750382">
                  <a:moveTo>
                    <a:pt x="0" y="0"/>
                  </a:moveTo>
                  <a:lnTo>
                    <a:pt x="1775750" y="0"/>
                  </a:lnTo>
                  <a:lnTo>
                    <a:pt x="1775750" y="1750382"/>
                  </a:lnTo>
                  <a:lnTo>
                    <a:pt x="0" y="1750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94673" y="253679"/>
              <a:ext cx="1027398" cy="1255709"/>
            </a:xfrm>
            <a:custGeom>
              <a:avLst/>
              <a:gdLst/>
              <a:ahLst/>
              <a:cxnLst/>
              <a:rect l="l" t="t" r="r" b="b"/>
              <a:pathLst>
                <a:path w="1027398" h="1255709">
                  <a:moveTo>
                    <a:pt x="0" y="0"/>
                  </a:moveTo>
                  <a:lnTo>
                    <a:pt x="1027398" y="0"/>
                  </a:lnTo>
                  <a:lnTo>
                    <a:pt x="1027398" y="1255708"/>
                  </a:lnTo>
                  <a:lnTo>
                    <a:pt x="0" y="125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381000" y="5715000"/>
            <a:ext cx="17526000" cy="2746697"/>
          </a:xfrm>
          <a:custGeom>
            <a:avLst/>
            <a:gdLst/>
            <a:ahLst/>
            <a:cxnLst/>
            <a:rect l="l" t="t" r="r" b="b"/>
            <a:pathLst>
              <a:path w="17007799" h="2746697">
                <a:moveTo>
                  <a:pt x="0" y="0"/>
                </a:moveTo>
                <a:lnTo>
                  <a:pt x="17007800" y="0"/>
                </a:lnTo>
                <a:lnTo>
                  <a:pt x="17007800" y="2746697"/>
                </a:lnTo>
                <a:lnTo>
                  <a:pt x="0" y="27466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713114" y="6009843"/>
            <a:ext cx="1877686" cy="1846650"/>
          </a:xfrm>
          <a:custGeom>
            <a:avLst/>
            <a:gdLst/>
            <a:ahLst/>
            <a:cxnLst/>
            <a:rect l="l" t="t" r="r" b="b"/>
            <a:pathLst>
              <a:path w="1877686" h="1846650">
                <a:moveTo>
                  <a:pt x="0" y="0"/>
                </a:moveTo>
                <a:lnTo>
                  <a:pt x="1877686" y="0"/>
                </a:lnTo>
                <a:lnTo>
                  <a:pt x="1877686" y="1846650"/>
                </a:lnTo>
                <a:lnTo>
                  <a:pt x="0" y="18466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4876800" y="6925409"/>
            <a:ext cx="325879" cy="931084"/>
          </a:xfrm>
          <a:custGeom>
            <a:avLst/>
            <a:gdLst/>
            <a:ahLst/>
            <a:cxnLst/>
            <a:rect l="l" t="t" r="r" b="b"/>
            <a:pathLst>
              <a:path w="325879" h="931084">
                <a:moveTo>
                  <a:pt x="0" y="0"/>
                </a:moveTo>
                <a:lnTo>
                  <a:pt x="325879" y="0"/>
                </a:lnTo>
                <a:lnTo>
                  <a:pt x="325879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5257800" y="6615048"/>
            <a:ext cx="931084" cy="1241445"/>
          </a:xfrm>
          <a:custGeom>
            <a:avLst/>
            <a:gdLst/>
            <a:ahLst/>
            <a:cxnLst/>
            <a:rect l="l" t="t" r="r" b="b"/>
            <a:pathLst>
              <a:path w="931084" h="1241445">
                <a:moveTo>
                  <a:pt x="0" y="0"/>
                </a:moveTo>
                <a:lnTo>
                  <a:pt x="931084" y="0"/>
                </a:lnTo>
                <a:lnTo>
                  <a:pt x="931084" y="1241445"/>
                </a:lnTo>
                <a:lnTo>
                  <a:pt x="0" y="12414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7391400" y="6925409"/>
            <a:ext cx="636241" cy="931084"/>
          </a:xfrm>
          <a:custGeom>
            <a:avLst/>
            <a:gdLst/>
            <a:ahLst/>
            <a:cxnLst/>
            <a:rect l="l" t="t" r="r" b="b"/>
            <a:pathLst>
              <a:path w="636241" h="931084">
                <a:moveTo>
                  <a:pt x="0" y="0"/>
                </a:moveTo>
                <a:lnTo>
                  <a:pt x="636241" y="0"/>
                </a:lnTo>
                <a:lnTo>
                  <a:pt x="636241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7968798" y="6615048"/>
            <a:ext cx="946602" cy="1241445"/>
          </a:xfrm>
          <a:custGeom>
            <a:avLst/>
            <a:gdLst/>
            <a:ahLst/>
            <a:cxnLst/>
            <a:rect l="l" t="t" r="r" b="b"/>
            <a:pathLst>
              <a:path w="946602" h="1241445">
                <a:moveTo>
                  <a:pt x="0" y="0"/>
                </a:moveTo>
                <a:lnTo>
                  <a:pt x="946602" y="0"/>
                </a:lnTo>
                <a:lnTo>
                  <a:pt x="946602" y="1241445"/>
                </a:lnTo>
                <a:lnTo>
                  <a:pt x="0" y="1241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9144000" y="6966524"/>
            <a:ext cx="1519094" cy="37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074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Hoofdpijn</a:t>
            </a:r>
            <a:endParaRPr lang="en-US" sz="2074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0515600" y="6925409"/>
            <a:ext cx="325879" cy="931084"/>
          </a:xfrm>
          <a:custGeom>
            <a:avLst/>
            <a:gdLst/>
            <a:ahLst/>
            <a:cxnLst/>
            <a:rect l="l" t="t" r="r" b="b"/>
            <a:pathLst>
              <a:path w="325879" h="931084">
                <a:moveTo>
                  <a:pt x="0" y="0"/>
                </a:moveTo>
                <a:lnTo>
                  <a:pt x="325879" y="0"/>
                </a:lnTo>
                <a:lnTo>
                  <a:pt x="325879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1092998" y="6615048"/>
            <a:ext cx="946602" cy="1241445"/>
          </a:xfrm>
          <a:custGeom>
            <a:avLst/>
            <a:gdLst/>
            <a:ahLst/>
            <a:cxnLst/>
            <a:rect l="l" t="t" r="r" b="b"/>
            <a:pathLst>
              <a:path w="946602" h="1241445">
                <a:moveTo>
                  <a:pt x="0" y="0"/>
                </a:moveTo>
                <a:lnTo>
                  <a:pt x="946602" y="0"/>
                </a:lnTo>
                <a:lnTo>
                  <a:pt x="946602" y="1241445"/>
                </a:lnTo>
                <a:lnTo>
                  <a:pt x="0" y="124144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12115800" y="6922716"/>
            <a:ext cx="2081159" cy="7635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074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Neuropathische</a:t>
            </a:r>
            <a:r>
              <a:rPr lang="en-US" sz="2074" spc="103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74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</a:t>
            </a:r>
            <a:endParaRPr lang="en-US" sz="2074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4152121" y="6925409"/>
            <a:ext cx="325879" cy="931084"/>
          </a:xfrm>
          <a:custGeom>
            <a:avLst/>
            <a:gdLst/>
            <a:ahLst/>
            <a:cxnLst/>
            <a:rect l="l" t="t" r="r" b="b"/>
            <a:pathLst>
              <a:path w="325879" h="931084">
                <a:moveTo>
                  <a:pt x="0" y="0"/>
                </a:moveTo>
                <a:lnTo>
                  <a:pt x="325879" y="0"/>
                </a:lnTo>
                <a:lnTo>
                  <a:pt x="325879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2514600" y="6847770"/>
            <a:ext cx="1053771" cy="1086362"/>
          </a:xfrm>
          <a:custGeom>
            <a:avLst/>
            <a:gdLst/>
            <a:ahLst/>
            <a:cxnLst/>
            <a:rect l="l" t="t" r="r" b="b"/>
            <a:pathLst>
              <a:path w="1053771" h="1086362">
                <a:moveTo>
                  <a:pt x="0" y="0"/>
                </a:moveTo>
                <a:lnTo>
                  <a:pt x="1053771" y="0"/>
                </a:lnTo>
                <a:lnTo>
                  <a:pt x="1053771" y="1086362"/>
                </a:lnTo>
                <a:lnTo>
                  <a:pt x="0" y="108636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4774760" y="6703512"/>
            <a:ext cx="423681" cy="1086362"/>
          </a:xfrm>
          <a:custGeom>
            <a:avLst/>
            <a:gdLst/>
            <a:ahLst/>
            <a:cxnLst/>
            <a:rect l="l" t="t" r="r" b="b"/>
            <a:pathLst>
              <a:path w="423681" h="1086362">
                <a:moveTo>
                  <a:pt x="0" y="0"/>
                </a:moveTo>
                <a:lnTo>
                  <a:pt x="423681" y="0"/>
                </a:lnTo>
                <a:lnTo>
                  <a:pt x="423681" y="1086362"/>
                </a:lnTo>
                <a:lnTo>
                  <a:pt x="0" y="108636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4142351" y="8677925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8" y="0"/>
                </a:lnTo>
                <a:lnTo>
                  <a:pt x="429648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10978689" y="3861332"/>
            <a:ext cx="2737311" cy="1441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3150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Houdt</a:t>
            </a:r>
            <a:r>
              <a:rPr lang="en-US" sz="3150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50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langer</a:t>
            </a:r>
            <a:r>
              <a:rPr lang="en-US" sz="3150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50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aan</a:t>
            </a:r>
            <a:r>
              <a:rPr lang="en-US" sz="3150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dan</a:t>
            </a:r>
          </a:p>
          <a:p>
            <a:pPr algn="ctr">
              <a:lnSpc>
                <a:spcPts val="3779"/>
              </a:lnSpc>
            </a:pPr>
            <a:r>
              <a:rPr lang="en-US" sz="3150" b="1" spc="-63" dirty="0">
                <a:solidFill>
                  <a:srgbClr val="FF9A00"/>
                </a:solidFill>
                <a:latin typeface="Roboto Bold"/>
                <a:ea typeface="Roboto Bold"/>
                <a:cs typeface="Roboto Bold"/>
                <a:sym typeface="Roboto Bold"/>
              </a:rPr>
              <a:t>3 </a:t>
            </a:r>
            <a:r>
              <a:rPr lang="en-US" sz="3150" b="1" spc="-63" dirty="0" err="1">
                <a:solidFill>
                  <a:srgbClr val="FF9A00"/>
                </a:solidFill>
                <a:latin typeface="Roboto Bold"/>
                <a:ea typeface="Roboto Bold"/>
                <a:cs typeface="Roboto Bold"/>
                <a:sym typeface="Roboto Bold"/>
              </a:rPr>
              <a:t>maanden</a:t>
            </a:r>
            <a:endParaRPr lang="en-US" sz="3150" b="1" spc="-63" dirty="0">
              <a:solidFill>
                <a:srgbClr val="FF9A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4420526" y="3861332"/>
            <a:ext cx="2976544" cy="1441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1"/>
              </a:lnSpc>
            </a:pPr>
            <a:r>
              <a:rPr lang="en-US" sz="3151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Een </a:t>
            </a:r>
            <a:r>
              <a:rPr lang="en-US" sz="3151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belangrijke</a:t>
            </a:r>
            <a:r>
              <a:rPr lang="en-US" sz="3151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51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oorzaak</a:t>
            </a:r>
            <a:r>
              <a:rPr lang="en-US" sz="3151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van </a:t>
            </a:r>
            <a:r>
              <a:rPr lang="en-US" sz="3151" b="1" spc="-63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invaliditeit</a:t>
            </a:r>
            <a:endParaRPr lang="en-US" sz="3151" b="1" spc="-63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3568371" y="2611410"/>
            <a:ext cx="6656772" cy="2499844"/>
            <a:chOff x="0" y="190500"/>
            <a:chExt cx="8875697" cy="333312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190500"/>
              <a:ext cx="768381" cy="1910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83"/>
                </a:lnSpc>
              </a:pPr>
              <a:r>
                <a:rPr lang="en-US" sz="10383" b="1" spc="-207" dirty="0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65820" y="305435"/>
              <a:ext cx="4879874" cy="165857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9679"/>
                </a:lnSpc>
              </a:pPr>
              <a:r>
                <a:rPr lang="en-US" sz="4800" b="1" spc="-19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van de </a:t>
              </a:r>
              <a:r>
                <a:rPr lang="en-US" sz="9679" b="1" spc="-19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1865371"/>
              <a:ext cx="8875697" cy="165825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714"/>
                </a:lnSpc>
              </a:pPr>
              <a:r>
                <a:rPr lang="en-US" sz="4714" b="1" spc="-94" dirty="0" err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volwassenen</a:t>
              </a:r>
              <a:r>
                <a:rPr lang="en-US" sz="4714" b="1" spc="-94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in Europa </a:t>
              </a:r>
            </a:p>
            <a:p>
              <a:pPr algn="l">
                <a:lnSpc>
                  <a:spcPts val="4714"/>
                </a:lnSpc>
              </a:pPr>
              <a:r>
                <a:rPr lang="en-US" sz="4714" b="1" spc="-94" dirty="0" err="1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leeft</a:t>
              </a:r>
              <a:r>
                <a:rPr lang="en-US" sz="4714" b="1" spc="-94" dirty="0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met </a:t>
              </a:r>
              <a:r>
                <a:rPr lang="en-US" sz="4714" b="1" spc="-94" dirty="0" err="1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chronische</a:t>
              </a:r>
              <a:r>
                <a:rPr lang="en-US" sz="4714" b="1" spc="-94" dirty="0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lang="en-US" sz="4714" b="1" spc="-94" dirty="0" err="1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pijn</a:t>
              </a:r>
              <a:endParaRPr lang="en-US" sz="4714" b="1" spc="-94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91184" y="834237"/>
            <a:ext cx="10452758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Wat is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657600" y="7180018"/>
            <a:ext cx="1255474" cy="768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070" spc="103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Lage </a:t>
            </a:r>
            <a:r>
              <a:rPr lang="en-US" sz="2070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rugpijn</a:t>
            </a:r>
            <a:endParaRPr lang="en-US" sz="2070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6324600" y="7174459"/>
            <a:ext cx="1233772" cy="378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070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Artritis</a:t>
            </a:r>
            <a:endParaRPr lang="en-US" sz="2070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5403432" y="6964869"/>
            <a:ext cx="2166975" cy="768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070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Postoperatieve</a:t>
            </a:r>
            <a:r>
              <a:rPr lang="en-US" sz="2070" spc="103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070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</a:t>
            </a:r>
            <a:endParaRPr lang="en-US" sz="2070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252224" y="6140360"/>
            <a:ext cx="1053997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98"/>
              </a:lnSpc>
            </a:pP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Veelvoorkomende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vormen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van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zijn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: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637826" y="8668104"/>
            <a:ext cx="8779954" cy="105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9"/>
              </a:lnSpc>
            </a:pP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is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niet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zomaar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een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symptoom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-</a:t>
            </a:r>
          </a:p>
          <a:p>
            <a:pPr algn="ctr">
              <a:lnSpc>
                <a:spcPts val="4169"/>
              </a:lnSpc>
            </a:pP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het is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een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complexe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aandoening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op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zichzelf</a:t>
            </a:r>
            <a:endParaRPr lang="en-US" sz="3474" b="1" spc="-104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7" name="Freeform 37"/>
          <p:cNvSpPr/>
          <p:nvPr/>
        </p:nvSpPr>
        <p:spPr>
          <a:xfrm rot="-10800000">
            <a:off x="13210150" y="9410701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9" y="0"/>
                </a:lnTo>
                <a:lnTo>
                  <a:pt x="429649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6161" y="3005226"/>
            <a:ext cx="3177747" cy="2177853"/>
          </a:xfrm>
          <a:custGeom>
            <a:avLst/>
            <a:gdLst/>
            <a:ahLst/>
            <a:cxnLst/>
            <a:rect l="l" t="t" r="r" b="b"/>
            <a:pathLst>
              <a:path w="3177747" h="2177853">
                <a:moveTo>
                  <a:pt x="0" y="0"/>
                </a:moveTo>
                <a:lnTo>
                  <a:pt x="3177748" y="0"/>
                </a:lnTo>
                <a:lnTo>
                  <a:pt x="3177748" y="2177852"/>
                </a:lnTo>
                <a:lnTo>
                  <a:pt x="0" y="2177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81017" y="5593777"/>
            <a:ext cx="4009882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150 </a:t>
            </a:r>
            <a:r>
              <a:rPr lang="en-US" sz="6000" b="1" spc="-120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miljoen</a:t>
            </a:r>
            <a:endParaRPr lang="en-US" sz="6000" b="1" spc="-120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60601" y="6405489"/>
            <a:ext cx="4648868" cy="866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Europeanen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leven</a:t>
            </a:r>
            <a:endParaRPr lang="en-US" sz="3359" b="1" spc="-67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359"/>
              </a:lnSpc>
            </a:pP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met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endParaRPr lang="en-US" sz="3359" b="1" spc="-67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54783" y="7809109"/>
            <a:ext cx="4039465" cy="330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4"/>
              </a:lnSpc>
            </a:pPr>
            <a:r>
              <a:rPr lang="en-US" sz="2494" b="1" spc="-49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20% van de volwassen bevolking</a:t>
            </a:r>
          </a:p>
        </p:txBody>
      </p:sp>
      <p:sp>
        <p:nvSpPr>
          <p:cNvPr id="6" name="Freeform 6"/>
          <p:cNvSpPr/>
          <p:nvPr/>
        </p:nvSpPr>
        <p:spPr>
          <a:xfrm>
            <a:off x="2450845" y="7434239"/>
            <a:ext cx="1068381" cy="273944"/>
          </a:xfrm>
          <a:custGeom>
            <a:avLst/>
            <a:gdLst/>
            <a:ahLst/>
            <a:cxnLst/>
            <a:rect l="l" t="t" r="r" b="b"/>
            <a:pathLst>
              <a:path w="1068381" h="273944">
                <a:moveTo>
                  <a:pt x="0" y="0"/>
                </a:moveTo>
                <a:lnTo>
                  <a:pt x="1068380" y="0"/>
                </a:lnTo>
                <a:lnTo>
                  <a:pt x="1068380" y="273944"/>
                </a:lnTo>
                <a:lnTo>
                  <a:pt x="0" y="273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410200" y="3279169"/>
            <a:ext cx="273944" cy="5410388"/>
          </a:xfrm>
          <a:custGeom>
            <a:avLst/>
            <a:gdLst/>
            <a:ahLst/>
            <a:cxnLst/>
            <a:rect l="l" t="t" r="r" b="b"/>
            <a:pathLst>
              <a:path w="273944" h="5410388">
                <a:moveTo>
                  <a:pt x="0" y="0"/>
                </a:moveTo>
                <a:lnTo>
                  <a:pt x="273944" y="0"/>
                </a:lnTo>
                <a:lnTo>
                  <a:pt x="273944" y="5410389"/>
                </a:lnTo>
                <a:lnTo>
                  <a:pt x="0" y="5410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559858" y="3005226"/>
            <a:ext cx="2903803" cy="2712043"/>
          </a:xfrm>
          <a:custGeom>
            <a:avLst/>
            <a:gdLst/>
            <a:ahLst/>
            <a:cxnLst/>
            <a:rect l="l" t="t" r="r" b="b"/>
            <a:pathLst>
              <a:path w="2903803" h="2712043">
                <a:moveTo>
                  <a:pt x="0" y="0"/>
                </a:moveTo>
                <a:lnTo>
                  <a:pt x="2903803" y="0"/>
                </a:lnTo>
                <a:lnTo>
                  <a:pt x="2903803" y="2712042"/>
                </a:lnTo>
                <a:lnTo>
                  <a:pt x="0" y="27120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7239000" y="6384874"/>
            <a:ext cx="4266261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360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gaat</a:t>
            </a:r>
            <a:r>
              <a:rPr lang="en-US" sz="3360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60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jaarlijks</a:t>
            </a:r>
            <a:r>
              <a:rPr lang="en-US" sz="3360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60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verloren</a:t>
            </a:r>
            <a:endParaRPr lang="en-US" sz="3360" b="1" spc="-67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73523" y="7381161"/>
            <a:ext cx="4266261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4"/>
              </a:lnSpc>
            </a:pP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door </a:t>
            </a:r>
            <a:r>
              <a:rPr lang="en-US" sz="2494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zorgkosten</a:t>
            </a: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,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absenteïsme</a:t>
            </a:r>
            <a:r>
              <a:rPr lang="en-US" sz="2494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,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presenteïsme</a:t>
            </a:r>
            <a:r>
              <a:rPr lang="en-US" sz="2494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,</a:t>
            </a: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4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vroegtijdig</a:t>
            </a:r>
            <a:r>
              <a:rPr lang="en-US" sz="2494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uittreden</a:t>
            </a:r>
            <a:endParaRPr lang="en-US" sz="2494" b="1" spc="-49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354295" y="6785649"/>
            <a:ext cx="1328627" cy="273944"/>
          </a:xfrm>
          <a:custGeom>
            <a:avLst/>
            <a:gdLst/>
            <a:ahLst/>
            <a:cxnLst/>
            <a:rect l="l" t="t" r="r" b="b"/>
            <a:pathLst>
              <a:path w="1328627" h="273944">
                <a:moveTo>
                  <a:pt x="0" y="0"/>
                </a:moveTo>
                <a:lnTo>
                  <a:pt x="1328627" y="0"/>
                </a:lnTo>
                <a:lnTo>
                  <a:pt x="1328627" y="273944"/>
                </a:lnTo>
                <a:lnTo>
                  <a:pt x="0" y="27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4134507" y="3005226"/>
            <a:ext cx="2643557" cy="2438099"/>
          </a:xfrm>
          <a:custGeom>
            <a:avLst/>
            <a:gdLst/>
            <a:ahLst/>
            <a:cxnLst/>
            <a:rect l="l" t="t" r="r" b="b"/>
            <a:pathLst>
              <a:path w="2643557" h="2438099">
                <a:moveTo>
                  <a:pt x="0" y="0"/>
                </a:moveTo>
                <a:lnTo>
                  <a:pt x="2643557" y="0"/>
                </a:lnTo>
                <a:lnTo>
                  <a:pt x="2643557" y="2438099"/>
                </a:lnTo>
                <a:lnTo>
                  <a:pt x="0" y="24380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2922869" y="6426967"/>
            <a:ext cx="5136531" cy="866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mensen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zegt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dat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hun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werkvermogen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beïnvloedt</a:t>
            </a:r>
            <a:endParaRPr lang="en-US" sz="3359" b="1" spc="-67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3251313" y="7599786"/>
            <a:ext cx="4376087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0"/>
              </a:lnSpc>
            </a:pP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ernstige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kan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waarschijnlijkheid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dat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iemand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full-time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werkt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met </a:t>
            </a:r>
            <a:r>
              <a:rPr lang="en-US" sz="2490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20 </a:t>
            </a:r>
            <a:r>
              <a:rPr lang="en-US" sz="2490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procentpunten</a:t>
            </a:r>
            <a:r>
              <a:rPr lang="en-US" sz="2490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verminderen</a:t>
            </a:r>
            <a:endParaRPr lang="en-US" sz="2490" b="1" spc="-49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5011400" y="7144436"/>
            <a:ext cx="1068381" cy="273944"/>
          </a:xfrm>
          <a:custGeom>
            <a:avLst/>
            <a:gdLst/>
            <a:ahLst/>
            <a:cxnLst/>
            <a:rect l="l" t="t" r="r" b="b"/>
            <a:pathLst>
              <a:path w="1068381" h="273944">
                <a:moveTo>
                  <a:pt x="0" y="0"/>
                </a:moveTo>
                <a:lnTo>
                  <a:pt x="1068380" y="0"/>
                </a:lnTo>
                <a:lnTo>
                  <a:pt x="1068380" y="273944"/>
                </a:lnTo>
                <a:lnTo>
                  <a:pt x="0" y="2739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5943600" y="5626998"/>
            <a:ext cx="646525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3-10% </a:t>
            </a:r>
            <a:r>
              <a:rPr lang="en-US" sz="6000" b="1" spc="-12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van het BBP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030200" y="5626998"/>
            <a:ext cx="488428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 van de 2</a:t>
            </a:r>
            <a:r>
              <a:rPr lang="en-US" sz="6000" b="1" spc="-120" dirty="0">
                <a:solidFill>
                  <a:srgbClr val="F48C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endParaRPr lang="en-US" sz="6000" b="1" spc="-120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91184" y="834237"/>
            <a:ext cx="10648600" cy="2000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 </a:t>
            </a:r>
            <a:r>
              <a:rPr lang="en-US" sz="7812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verborgen</a:t>
            </a:r>
            <a:r>
              <a:rPr lang="en-US" sz="781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kosten</a:t>
            </a:r>
            <a:r>
              <a:rPr lang="en-US" sz="781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van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endParaRPr lang="en-US" sz="7812" b="1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2375256" y="3279169"/>
            <a:ext cx="273944" cy="5410388"/>
          </a:xfrm>
          <a:custGeom>
            <a:avLst/>
            <a:gdLst/>
            <a:ahLst/>
            <a:cxnLst/>
            <a:rect l="l" t="t" r="r" b="b"/>
            <a:pathLst>
              <a:path w="273944" h="5410388">
                <a:moveTo>
                  <a:pt x="0" y="0"/>
                </a:moveTo>
                <a:lnTo>
                  <a:pt x="273943" y="0"/>
                </a:lnTo>
                <a:lnTo>
                  <a:pt x="273943" y="5410389"/>
                </a:lnTo>
                <a:lnTo>
                  <a:pt x="0" y="5410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4010" y="1204807"/>
            <a:ext cx="11919790" cy="771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50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raakt</a:t>
            </a:r>
            <a:r>
              <a:rPr lang="en-US" sz="50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meer</a:t>
            </a:r>
            <a:r>
              <a:rPr lang="en-US" sz="50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dan </a:t>
            </a:r>
            <a:r>
              <a:rPr lang="en-US" sz="50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alleen</a:t>
            </a:r>
            <a:r>
              <a:rPr lang="en-US" sz="50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gezondheid</a:t>
            </a:r>
            <a:endParaRPr lang="en-US" sz="50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12262" y="5520979"/>
            <a:ext cx="11070538" cy="771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Het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raakt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ook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Europese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economie</a:t>
            </a:r>
            <a:endParaRPr lang="en-US" sz="5000" b="1" dirty="0">
              <a:solidFill>
                <a:srgbClr val="F4820B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410200" y="6856468"/>
            <a:ext cx="200918" cy="2190006"/>
          </a:xfrm>
          <a:custGeom>
            <a:avLst/>
            <a:gdLst/>
            <a:ahLst/>
            <a:cxnLst/>
            <a:rect l="l" t="t" r="r" b="b"/>
            <a:pathLst>
              <a:path w="200918" h="2190006">
                <a:moveTo>
                  <a:pt x="0" y="0"/>
                </a:moveTo>
                <a:lnTo>
                  <a:pt x="200918" y="0"/>
                </a:lnTo>
                <a:lnTo>
                  <a:pt x="200918" y="2190006"/>
                </a:lnTo>
                <a:lnTo>
                  <a:pt x="0" y="21900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667000" y="6856468"/>
            <a:ext cx="1557114" cy="1597298"/>
          </a:xfrm>
          <a:custGeom>
            <a:avLst/>
            <a:gdLst/>
            <a:ahLst/>
            <a:cxnLst/>
            <a:rect l="l" t="t" r="r" b="b"/>
            <a:pathLst>
              <a:path w="1557114" h="1597298">
                <a:moveTo>
                  <a:pt x="0" y="0"/>
                </a:moveTo>
                <a:lnTo>
                  <a:pt x="1557114" y="0"/>
                </a:lnTo>
                <a:lnTo>
                  <a:pt x="1557114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895600" y="7057386"/>
            <a:ext cx="1165324" cy="994544"/>
          </a:xfrm>
          <a:custGeom>
            <a:avLst/>
            <a:gdLst/>
            <a:ahLst/>
            <a:cxnLst/>
            <a:rect l="l" t="t" r="r" b="b"/>
            <a:pathLst>
              <a:path w="1165324" h="994544">
                <a:moveTo>
                  <a:pt x="0" y="0"/>
                </a:moveTo>
                <a:lnTo>
                  <a:pt x="1165324" y="0"/>
                </a:lnTo>
                <a:lnTo>
                  <a:pt x="1165324" y="994544"/>
                </a:lnTo>
                <a:lnTo>
                  <a:pt x="0" y="9945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895683" y="8470496"/>
            <a:ext cx="3362117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Arbeidsparticipatie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171682" y="6856468"/>
            <a:ext cx="200918" cy="2190006"/>
          </a:xfrm>
          <a:custGeom>
            <a:avLst/>
            <a:gdLst/>
            <a:ahLst/>
            <a:cxnLst/>
            <a:rect l="l" t="t" r="r" b="b"/>
            <a:pathLst>
              <a:path w="200918" h="2190006">
                <a:moveTo>
                  <a:pt x="0" y="0"/>
                </a:moveTo>
                <a:lnTo>
                  <a:pt x="200918" y="0"/>
                </a:lnTo>
                <a:lnTo>
                  <a:pt x="200918" y="2190006"/>
                </a:lnTo>
                <a:lnTo>
                  <a:pt x="0" y="2190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6606332" y="6856468"/>
            <a:ext cx="1547068" cy="1597298"/>
          </a:xfrm>
          <a:custGeom>
            <a:avLst/>
            <a:gdLst/>
            <a:ahLst/>
            <a:cxnLst/>
            <a:rect l="l" t="t" r="r" b="b"/>
            <a:pathLst>
              <a:path w="1547068" h="1597298">
                <a:moveTo>
                  <a:pt x="0" y="0"/>
                </a:moveTo>
                <a:lnTo>
                  <a:pt x="1547068" y="0"/>
                </a:lnTo>
                <a:lnTo>
                  <a:pt x="1547068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131512" y="7004874"/>
            <a:ext cx="974452" cy="1195462"/>
          </a:xfrm>
          <a:custGeom>
            <a:avLst/>
            <a:gdLst/>
            <a:ahLst/>
            <a:cxnLst/>
            <a:rect l="l" t="t" r="r" b="b"/>
            <a:pathLst>
              <a:path w="974452" h="1195462">
                <a:moveTo>
                  <a:pt x="0" y="0"/>
                </a:moveTo>
                <a:lnTo>
                  <a:pt x="974452" y="0"/>
                </a:lnTo>
                <a:lnTo>
                  <a:pt x="974452" y="1195462"/>
                </a:lnTo>
                <a:lnTo>
                  <a:pt x="0" y="11954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2192000" y="6856468"/>
            <a:ext cx="200918" cy="2190006"/>
          </a:xfrm>
          <a:custGeom>
            <a:avLst/>
            <a:gdLst/>
            <a:ahLst/>
            <a:cxnLst/>
            <a:rect l="l" t="t" r="r" b="b"/>
            <a:pathLst>
              <a:path w="200918" h="2190006">
                <a:moveTo>
                  <a:pt x="0" y="0"/>
                </a:moveTo>
                <a:lnTo>
                  <a:pt x="200918" y="0"/>
                </a:lnTo>
                <a:lnTo>
                  <a:pt x="200918" y="2190006"/>
                </a:lnTo>
                <a:lnTo>
                  <a:pt x="0" y="21900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906000" y="6856468"/>
            <a:ext cx="1547068" cy="1597298"/>
          </a:xfrm>
          <a:custGeom>
            <a:avLst/>
            <a:gdLst/>
            <a:ahLst/>
            <a:cxnLst/>
            <a:rect l="l" t="t" r="r" b="b"/>
            <a:pathLst>
              <a:path w="1547068" h="1597298">
                <a:moveTo>
                  <a:pt x="0" y="0"/>
                </a:moveTo>
                <a:lnTo>
                  <a:pt x="1547068" y="0"/>
                </a:lnTo>
                <a:lnTo>
                  <a:pt x="1547068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3922276" y="7062115"/>
            <a:ext cx="1165324" cy="1195462"/>
          </a:xfrm>
          <a:custGeom>
            <a:avLst/>
            <a:gdLst/>
            <a:ahLst/>
            <a:cxnLst/>
            <a:rect l="l" t="t" r="r" b="b"/>
            <a:pathLst>
              <a:path w="1165324" h="1195462">
                <a:moveTo>
                  <a:pt x="0" y="0"/>
                </a:moveTo>
                <a:lnTo>
                  <a:pt x="1165324" y="0"/>
                </a:lnTo>
                <a:lnTo>
                  <a:pt x="1165324" y="1195462"/>
                </a:lnTo>
                <a:lnTo>
                  <a:pt x="0" y="11954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12505764" y="8463291"/>
            <a:ext cx="4182036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Gezondheidszorgsystemen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6784926" y="7045609"/>
            <a:ext cx="1165324" cy="1195462"/>
          </a:xfrm>
          <a:custGeom>
            <a:avLst/>
            <a:gdLst/>
            <a:ahLst/>
            <a:cxnLst/>
            <a:rect l="l" t="t" r="r" b="b"/>
            <a:pathLst>
              <a:path w="1165324" h="1195462">
                <a:moveTo>
                  <a:pt x="0" y="0"/>
                </a:moveTo>
                <a:lnTo>
                  <a:pt x="1165324" y="0"/>
                </a:lnTo>
                <a:lnTo>
                  <a:pt x="1165324" y="1195462"/>
                </a:lnTo>
                <a:lnTo>
                  <a:pt x="0" y="119546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9296400" y="8449455"/>
            <a:ext cx="2904564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Productiviteit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866412" y="8463291"/>
            <a:ext cx="2972788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Economische</a:t>
            </a: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groei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985835" y="2681182"/>
            <a:ext cx="1555623" cy="1529696"/>
          </a:xfrm>
          <a:custGeom>
            <a:avLst/>
            <a:gdLst/>
            <a:ahLst/>
            <a:cxnLst/>
            <a:rect l="l" t="t" r="r" b="b"/>
            <a:pathLst>
              <a:path w="1555623" h="1529696">
                <a:moveTo>
                  <a:pt x="0" y="0"/>
                </a:moveTo>
                <a:lnTo>
                  <a:pt x="1555623" y="0"/>
                </a:lnTo>
                <a:lnTo>
                  <a:pt x="1555623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1186332" y="4253506"/>
            <a:ext cx="3362117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Levenskwaliteit</a:t>
            </a:r>
          </a:p>
        </p:txBody>
      </p:sp>
      <p:sp>
        <p:nvSpPr>
          <p:cNvPr id="21" name="Freeform 21"/>
          <p:cNvSpPr/>
          <p:nvPr/>
        </p:nvSpPr>
        <p:spPr>
          <a:xfrm>
            <a:off x="4047036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4565577" y="2681182"/>
            <a:ext cx="1555623" cy="1529696"/>
          </a:xfrm>
          <a:custGeom>
            <a:avLst/>
            <a:gdLst/>
            <a:ahLst/>
            <a:cxnLst/>
            <a:rect l="l" t="t" r="r" b="b"/>
            <a:pathLst>
              <a:path w="1555623" h="1529696">
                <a:moveTo>
                  <a:pt x="0" y="0"/>
                </a:moveTo>
                <a:lnTo>
                  <a:pt x="1555623" y="0"/>
                </a:lnTo>
                <a:lnTo>
                  <a:pt x="1555623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4372405" y="4253506"/>
            <a:ext cx="2159178" cy="687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Mentaal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welzijn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6626778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7145319" y="2681182"/>
            <a:ext cx="1568587" cy="1529696"/>
          </a:xfrm>
          <a:custGeom>
            <a:avLst/>
            <a:gdLst/>
            <a:ahLst/>
            <a:cxnLst/>
            <a:rect l="l" t="t" r="r" b="b"/>
            <a:pathLst>
              <a:path w="1568587" h="1529696">
                <a:moveTo>
                  <a:pt x="0" y="0"/>
                </a:moveTo>
                <a:lnTo>
                  <a:pt x="1568587" y="0"/>
                </a:lnTo>
                <a:lnTo>
                  <a:pt x="1568587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9206520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TextBox 27"/>
          <p:cNvSpPr txBox="1"/>
          <p:nvPr/>
        </p:nvSpPr>
        <p:spPr>
          <a:xfrm>
            <a:off x="7660127" y="4246105"/>
            <a:ext cx="715276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Werk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747601" y="4172897"/>
            <a:ext cx="153063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Onderwijs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350054" y="4227081"/>
            <a:ext cx="2337746" cy="7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Andere </a:t>
            </a: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aspecten</a:t>
            </a: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van het </a:t>
            </a: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leven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11754275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14144128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2" name="Group 32"/>
          <p:cNvGrpSpPr/>
          <p:nvPr/>
        </p:nvGrpSpPr>
        <p:grpSpPr>
          <a:xfrm>
            <a:off x="9714991" y="2786986"/>
            <a:ext cx="1453258" cy="1311707"/>
            <a:chOff x="0" y="0"/>
            <a:chExt cx="1937677" cy="1748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937677" cy="1748943"/>
            </a:xfrm>
            <a:custGeom>
              <a:avLst/>
              <a:gdLst/>
              <a:ahLst/>
              <a:cxnLst/>
              <a:rect l="l" t="t" r="r" b="b"/>
              <a:pathLst>
                <a:path w="1937677" h="1748943">
                  <a:moveTo>
                    <a:pt x="0" y="0"/>
                  </a:moveTo>
                  <a:lnTo>
                    <a:pt x="1937677" y="0"/>
                  </a:lnTo>
                  <a:lnTo>
                    <a:pt x="1937677" y="1748943"/>
                  </a:lnTo>
                  <a:lnTo>
                    <a:pt x="0" y="1748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39064" y="251646"/>
              <a:ext cx="1459549" cy="1245650"/>
            </a:xfrm>
            <a:custGeom>
              <a:avLst/>
              <a:gdLst/>
              <a:ahLst/>
              <a:cxnLst/>
              <a:rect l="l" t="t" r="r" b="b"/>
              <a:pathLst>
                <a:path w="1459549" h="1245650">
                  <a:moveTo>
                    <a:pt x="0" y="0"/>
                  </a:moveTo>
                  <a:lnTo>
                    <a:pt x="1459549" y="0"/>
                  </a:lnTo>
                  <a:lnTo>
                    <a:pt x="1459549" y="1245650"/>
                  </a:lnTo>
                  <a:lnTo>
                    <a:pt x="0" y="1245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731554" y="2809522"/>
            <a:ext cx="1419551" cy="1273016"/>
            <a:chOff x="0" y="0"/>
            <a:chExt cx="1892734" cy="169735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92734" cy="1697355"/>
            </a:xfrm>
            <a:custGeom>
              <a:avLst/>
              <a:gdLst/>
              <a:ahLst/>
              <a:cxnLst/>
              <a:rect l="l" t="t" r="r" b="b"/>
              <a:pathLst>
                <a:path w="1892734" h="1697355">
                  <a:moveTo>
                    <a:pt x="0" y="0"/>
                  </a:moveTo>
                  <a:lnTo>
                    <a:pt x="1892734" y="0"/>
                  </a:lnTo>
                  <a:lnTo>
                    <a:pt x="1892734" y="1697355"/>
                  </a:lnTo>
                  <a:lnTo>
                    <a:pt x="0" y="1697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476236" y="244224"/>
              <a:ext cx="940262" cy="1208908"/>
            </a:xfrm>
            <a:custGeom>
              <a:avLst/>
              <a:gdLst/>
              <a:ahLst/>
              <a:cxnLst/>
              <a:rect l="l" t="t" r="r" b="b"/>
              <a:pathLst>
                <a:path w="940262" h="1208908">
                  <a:moveTo>
                    <a:pt x="0" y="0"/>
                  </a:moveTo>
                  <a:lnTo>
                    <a:pt x="940262" y="0"/>
                  </a:lnTo>
                  <a:lnTo>
                    <a:pt x="940262" y="1208907"/>
                  </a:lnTo>
                  <a:lnTo>
                    <a:pt x="0" y="1208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" name="Freeform 38"/>
          <p:cNvSpPr/>
          <p:nvPr/>
        </p:nvSpPr>
        <p:spPr>
          <a:xfrm>
            <a:off x="12301025" y="2700350"/>
            <a:ext cx="1568587" cy="1529696"/>
          </a:xfrm>
          <a:custGeom>
            <a:avLst/>
            <a:gdLst/>
            <a:ahLst/>
            <a:cxnLst/>
            <a:rect l="l" t="t" r="r" b="b"/>
            <a:pathLst>
              <a:path w="1568587" h="1529696">
                <a:moveTo>
                  <a:pt x="0" y="0"/>
                </a:moveTo>
                <a:lnTo>
                  <a:pt x="1568587" y="0"/>
                </a:lnTo>
                <a:lnTo>
                  <a:pt x="1568587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12045559" y="4269289"/>
            <a:ext cx="1925603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Sociale participatie</a:t>
            </a:r>
          </a:p>
        </p:txBody>
      </p:sp>
      <p:sp>
        <p:nvSpPr>
          <p:cNvPr id="44" name="Freeform 15">
            <a:extLst>
              <a:ext uri="{FF2B5EF4-FFF2-40B4-BE49-F238E27FC236}">
                <a16:creationId xmlns:a16="http://schemas.microsoft.com/office/drawing/2014/main" id="{48D0B17E-65AA-3277-B22F-B88B9613158E}"/>
              </a:ext>
            </a:extLst>
          </p:cNvPr>
          <p:cNvSpPr/>
          <p:nvPr/>
        </p:nvSpPr>
        <p:spPr>
          <a:xfrm>
            <a:off x="13792200" y="6844691"/>
            <a:ext cx="1557114" cy="1597298"/>
          </a:xfrm>
          <a:custGeom>
            <a:avLst/>
            <a:gdLst/>
            <a:ahLst/>
            <a:cxnLst/>
            <a:rect l="l" t="t" r="r" b="b"/>
            <a:pathLst>
              <a:path w="1557114" h="1597298">
                <a:moveTo>
                  <a:pt x="0" y="0"/>
                </a:moveTo>
                <a:lnTo>
                  <a:pt x="1557114" y="0"/>
                </a:lnTo>
                <a:lnTo>
                  <a:pt x="1557114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683" y="2477195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2" y="0"/>
                </a:lnTo>
                <a:lnTo>
                  <a:pt x="4136162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260857" y="2699805"/>
            <a:ext cx="1635324" cy="1502985"/>
            <a:chOff x="0" y="0"/>
            <a:chExt cx="2180432" cy="20039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80432" cy="2003981"/>
            </a:xfrm>
            <a:custGeom>
              <a:avLst/>
              <a:gdLst/>
              <a:ahLst/>
              <a:cxnLst/>
              <a:rect l="l" t="t" r="r" b="b"/>
              <a:pathLst>
                <a:path w="2180432" h="2003981">
                  <a:moveTo>
                    <a:pt x="0" y="0"/>
                  </a:moveTo>
                  <a:lnTo>
                    <a:pt x="2180432" y="0"/>
                  </a:lnTo>
                  <a:lnTo>
                    <a:pt x="2180432" y="2003981"/>
                  </a:lnTo>
                  <a:lnTo>
                    <a:pt x="0" y="2003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478939" y="252073"/>
              <a:ext cx="1462024" cy="1499834"/>
            </a:xfrm>
            <a:custGeom>
              <a:avLst/>
              <a:gdLst/>
              <a:ahLst/>
              <a:cxnLst/>
              <a:rect l="l" t="t" r="r" b="b"/>
              <a:pathLst>
                <a:path w="1462024" h="1499834">
                  <a:moveTo>
                    <a:pt x="0" y="0"/>
                  </a:moveTo>
                  <a:lnTo>
                    <a:pt x="1462023" y="0"/>
                  </a:lnTo>
                  <a:lnTo>
                    <a:pt x="1462023" y="1499835"/>
                  </a:lnTo>
                  <a:lnTo>
                    <a:pt x="0" y="1499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4450519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ZORGVERLENERS</a:t>
            </a:r>
          </a:p>
        </p:txBody>
      </p:sp>
      <p:sp>
        <p:nvSpPr>
          <p:cNvPr id="7" name="Freeform 7"/>
          <p:cNvSpPr/>
          <p:nvPr/>
        </p:nvSpPr>
        <p:spPr>
          <a:xfrm>
            <a:off x="1569739" y="5041147"/>
            <a:ext cx="1242297" cy="256144"/>
          </a:xfrm>
          <a:custGeom>
            <a:avLst/>
            <a:gdLst/>
            <a:ahLst/>
            <a:cxnLst/>
            <a:rect l="l" t="t" r="r" b="b"/>
            <a:pathLst>
              <a:path w="1242297" h="256144">
                <a:moveTo>
                  <a:pt x="0" y="0"/>
                </a:moveTo>
                <a:lnTo>
                  <a:pt x="1242297" y="0"/>
                </a:lnTo>
                <a:lnTo>
                  <a:pt x="1242297" y="256144"/>
                </a:lnTo>
                <a:lnTo>
                  <a:pt x="0" y="256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0" y="5368917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Herken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5746200"/>
            <a:ext cx="4511733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vroege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signalen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van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risico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0" y="7298700"/>
            <a:ext cx="4511733" cy="7998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conservatieve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zorg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endParaRPr lang="en-US" sz="225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63"/>
              </a:lnSpc>
            </a:pP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evidence based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oplossingen</a:t>
            </a:r>
            <a:endParaRPr lang="en-US" sz="225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8904414"/>
            <a:ext cx="4511733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patiënten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over coping</a:t>
            </a:r>
          </a:p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herstel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791424" y="2427282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2" y="0"/>
                </a:lnTo>
                <a:lnTo>
                  <a:pt x="4136162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9272613" y="2460982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2" y="0"/>
                </a:lnTo>
                <a:lnTo>
                  <a:pt x="4136162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4641245" y="4367414"/>
            <a:ext cx="4632267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PATIËNTEN &amp;</a:t>
            </a:r>
          </a:p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HET PUBLIEK</a:t>
            </a:r>
          </a:p>
        </p:txBody>
      </p:sp>
      <p:sp>
        <p:nvSpPr>
          <p:cNvPr id="15" name="Freeform 15"/>
          <p:cNvSpPr/>
          <p:nvPr/>
        </p:nvSpPr>
        <p:spPr>
          <a:xfrm>
            <a:off x="6237242" y="5284484"/>
            <a:ext cx="1242297" cy="268951"/>
          </a:xfrm>
          <a:custGeom>
            <a:avLst/>
            <a:gdLst/>
            <a:ahLst/>
            <a:cxnLst/>
            <a:rect l="l" t="t" r="r" b="b"/>
            <a:pathLst>
              <a:path w="1242297" h="268951">
                <a:moveTo>
                  <a:pt x="0" y="0"/>
                </a:moveTo>
                <a:lnTo>
                  <a:pt x="1242296" y="0"/>
                </a:lnTo>
                <a:lnTo>
                  <a:pt x="1242296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4641245" y="5713182"/>
            <a:ext cx="463226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 err="1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Begrijp</a:t>
            </a:r>
            <a:endParaRPr lang="en-US" sz="3000" b="1" spc="-60" dirty="0">
              <a:solidFill>
                <a:srgbClr val="F18E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641245" y="6088492"/>
            <a:ext cx="4632267" cy="79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4"/>
              </a:lnSpc>
            </a:pPr>
            <a:r>
              <a:rPr lang="en-US" sz="226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 </a:t>
            </a:r>
            <a:r>
              <a:rPr lang="en-US" sz="226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226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6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endParaRPr lang="en-US" sz="226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64"/>
              </a:lnSpc>
            </a:pPr>
            <a:r>
              <a:rPr lang="en-US" sz="226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zoek</a:t>
            </a:r>
            <a:r>
              <a:rPr lang="en-US" sz="226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6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tijdig</a:t>
            </a:r>
            <a:r>
              <a:rPr lang="en-US" sz="226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6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hulp</a:t>
            </a:r>
            <a:endParaRPr lang="en-US" sz="226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644615" y="7174088"/>
            <a:ext cx="4628898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Spreek je uit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41245" y="7557222"/>
            <a:ext cx="4533743" cy="799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want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jouw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stem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vormt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beleid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5883742" y="8168704"/>
            <a:ext cx="2715123" cy="268951"/>
          </a:xfrm>
          <a:custGeom>
            <a:avLst/>
            <a:gdLst/>
            <a:ahLst/>
            <a:cxnLst/>
            <a:rect l="l" t="t" r="r" b="b"/>
            <a:pathLst>
              <a:path w="2715123" h="268951">
                <a:moveTo>
                  <a:pt x="0" y="0"/>
                </a:moveTo>
                <a:lnTo>
                  <a:pt x="2715123" y="0"/>
                </a:lnTo>
                <a:lnTo>
                  <a:pt x="2715123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4615608" y="8723405"/>
            <a:ext cx="465790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Blijf actief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625594" y="2806739"/>
            <a:ext cx="1632307" cy="1491591"/>
            <a:chOff x="0" y="0"/>
            <a:chExt cx="2176410" cy="19887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6410" cy="1988788"/>
            </a:xfrm>
            <a:custGeom>
              <a:avLst/>
              <a:gdLst/>
              <a:ahLst/>
              <a:cxnLst/>
              <a:rect l="l" t="t" r="r" b="b"/>
              <a:pathLst>
                <a:path w="2176410" h="1988788">
                  <a:moveTo>
                    <a:pt x="0" y="0"/>
                  </a:moveTo>
                  <a:lnTo>
                    <a:pt x="2176410" y="0"/>
                  </a:lnTo>
                  <a:lnTo>
                    <a:pt x="2176410" y="1988788"/>
                  </a:lnTo>
                  <a:lnTo>
                    <a:pt x="0" y="198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50162" y="250162"/>
              <a:ext cx="1450940" cy="1488464"/>
            </a:xfrm>
            <a:custGeom>
              <a:avLst/>
              <a:gdLst/>
              <a:ahLst/>
              <a:cxnLst/>
              <a:rect l="l" t="t" r="r" b="b"/>
              <a:pathLst>
                <a:path w="1450940" h="1488464">
                  <a:moveTo>
                    <a:pt x="0" y="0"/>
                  </a:moveTo>
                  <a:lnTo>
                    <a:pt x="1450940" y="0"/>
                  </a:lnTo>
                  <a:lnTo>
                    <a:pt x="1450940" y="1488464"/>
                  </a:lnTo>
                  <a:lnTo>
                    <a:pt x="0" y="1488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Freeform 25"/>
          <p:cNvSpPr/>
          <p:nvPr/>
        </p:nvSpPr>
        <p:spPr>
          <a:xfrm>
            <a:off x="13794864" y="2477195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3" y="0"/>
                </a:lnTo>
                <a:lnTo>
                  <a:pt x="4136163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9087823" y="4355191"/>
            <a:ext cx="4663363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WERKGEVERS</a:t>
            </a:r>
          </a:p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&amp; BEDRIJVEN</a:t>
            </a:r>
          </a:p>
        </p:txBody>
      </p:sp>
      <p:sp>
        <p:nvSpPr>
          <p:cNvPr id="27" name="Freeform 27"/>
          <p:cNvSpPr/>
          <p:nvPr/>
        </p:nvSpPr>
        <p:spPr>
          <a:xfrm>
            <a:off x="10807880" y="5284484"/>
            <a:ext cx="1242297" cy="268951"/>
          </a:xfrm>
          <a:custGeom>
            <a:avLst/>
            <a:gdLst/>
            <a:ahLst/>
            <a:cxnLst/>
            <a:rect l="l" t="t" r="r" b="b"/>
            <a:pathLst>
              <a:path w="1242297" h="268951">
                <a:moveTo>
                  <a:pt x="0" y="0"/>
                </a:moveTo>
                <a:lnTo>
                  <a:pt x="1242297" y="0"/>
                </a:lnTo>
                <a:lnTo>
                  <a:pt x="1242297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13651688" y="4424515"/>
            <a:ext cx="44225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BELEIDSMAKERS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41245" y="9119738"/>
            <a:ext cx="4632267" cy="39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4"/>
              </a:lnSpc>
            </a:pPr>
            <a:r>
              <a:rPr lang="en-US" sz="226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 geïnformeerd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087823" y="5697849"/>
            <a:ext cx="453529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Creëer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087823" y="6059799"/>
            <a:ext cx="4535291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aangepaste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,</a:t>
            </a:r>
          </a:p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inclusieve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werkplekken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087823" y="7143144"/>
            <a:ext cx="453529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Zorg </a:t>
            </a:r>
            <a:r>
              <a:rPr lang="en-US" sz="3000" b="1" spc="-60" dirty="0" err="1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voor</a:t>
            </a:r>
            <a:endParaRPr lang="en-US" sz="3000" b="1" spc="-60" dirty="0">
              <a:solidFill>
                <a:srgbClr val="F18E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9087823" y="7532021"/>
            <a:ext cx="4663363" cy="79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flexibel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werk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endParaRPr lang="en-US" sz="225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63"/>
              </a:lnSpc>
            </a:pP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ondersteuning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bij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reïntegratie</a:t>
            </a:r>
            <a:endParaRPr lang="en-US" sz="225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9087823" y="8513889"/>
            <a:ext cx="453529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Investeer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058275" y="8866314"/>
            <a:ext cx="4564838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 het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welzijn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van je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medewerkers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3651688" y="5403300"/>
            <a:ext cx="44225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Financier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651688" y="5730867"/>
            <a:ext cx="4422515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preventie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,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bewustwording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onderzoek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3651688" y="6935930"/>
            <a:ext cx="442251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 err="1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Integreer</a:t>
            </a:r>
            <a:endParaRPr lang="en-US" sz="3000" b="1" spc="-60" dirty="0">
              <a:solidFill>
                <a:srgbClr val="F18E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3623113" y="7289057"/>
            <a:ext cx="4451090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in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nationale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gezondheidsplannen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3623113" y="8475172"/>
            <a:ext cx="445109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Ondersteun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623113" y="8856789"/>
            <a:ext cx="4451090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onderzoek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eerstelijns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zorgsystemen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591184" y="834237"/>
            <a:ext cx="15585392" cy="1000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Iedereen</a:t>
            </a:r>
            <a:r>
              <a:rPr lang="en-US" sz="781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heeft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een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taak</a:t>
            </a:r>
            <a:endParaRPr lang="en-US" sz="7812" b="1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43" name="Group 43"/>
          <p:cNvGrpSpPr/>
          <p:nvPr/>
        </p:nvGrpSpPr>
        <p:grpSpPr>
          <a:xfrm>
            <a:off x="6031486" y="2806739"/>
            <a:ext cx="1622926" cy="1491591"/>
            <a:chOff x="0" y="0"/>
            <a:chExt cx="2163902" cy="198878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163902" cy="1988788"/>
            </a:xfrm>
            <a:custGeom>
              <a:avLst/>
              <a:gdLst/>
              <a:ahLst/>
              <a:cxnLst/>
              <a:rect l="l" t="t" r="r" b="b"/>
              <a:pathLst>
                <a:path w="2163902" h="1988788">
                  <a:moveTo>
                    <a:pt x="0" y="0"/>
                  </a:moveTo>
                  <a:lnTo>
                    <a:pt x="2163902" y="0"/>
                  </a:lnTo>
                  <a:lnTo>
                    <a:pt x="2163902" y="1988788"/>
                  </a:lnTo>
                  <a:lnTo>
                    <a:pt x="0" y="198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475308" y="250162"/>
              <a:ext cx="1450940" cy="1488464"/>
            </a:xfrm>
            <a:custGeom>
              <a:avLst/>
              <a:gdLst/>
              <a:ahLst/>
              <a:cxnLst/>
              <a:rect l="l" t="t" r="r" b="b"/>
              <a:pathLst>
                <a:path w="1450940" h="1488464">
                  <a:moveTo>
                    <a:pt x="0" y="0"/>
                  </a:moveTo>
                  <a:lnTo>
                    <a:pt x="1450940" y="0"/>
                  </a:lnTo>
                  <a:lnTo>
                    <a:pt x="1450940" y="1488464"/>
                  </a:lnTo>
                  <a:lnTo>
                    <a:pt x="0" y="1488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6" name="Freeform 46"/>
          <p:cNvSpPr/>
          <p:nvPr/>
        </p:nvSpPr>
        <p:spPr>
          <a:xfrm>
            <a:off x="15308472" y="4874549"/>
            <a:ext cx="1242297" cy="268951"/>
          </a:xfrm>
          <a:custGeom>
            <a:avLst/>
            <a:gdLst/>
            <a:ahLst/>
            <a:cxnLst/>
            <a:rect l="l" t="t" r="r" b="b"/>
            <a:pathLst>
              <a:path w="1242297" h="268951">
                <a:moveTo>
                  <a:pt x="0" y="0"/>
                </a:moveTo>
                <a:lnTo>
                  <a:pt x="1242297" y="0"/>
                </a:lnTo>
                <a:lnTo>
                  <a:pt x="1242297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TextBox 47"/>
          <p:cNvSpPr txBox="1"/>
          <p:nvPr/>
        </p:nvSpPr>
        <p:spPr>
          <a:xfrm>
            <a:off x="0" y="6926438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Bied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0" y="8541172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Informeer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13272" y="2013308"/>
            <a:ext cx="13109841" cy="428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51"/>
              </a:lnSpc>
            </a:pP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Het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verminderen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van de last van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chronische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vraagt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actie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van </a:t>
            </a:r>
            <a:r>
              <a:rPr lang="en-US" sz="2876" b="1" dirty="0" err="1">
                <a:solidFill>
                  <a:srgbClr val="E17E00"/>
                </a:solidFill>
                <a:latin typeface="Roboto Bold"/>
                <a:ea typeface="Roboto Bold"/>
                <a:cs typeface="Roboto Bold"/>
                <a:sym typeface="Roboto Bold"/>
              </a:rPr>
              <a:t>ons</a:t>
            </a:r>
            <a:r>
              <a:rPr lang="en-US" sz="2876" b="1" dirty="0">
                <a:solidFill>
                  <a:srgbClr val="E17E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E17E00"/>
                </a:solidFill>
                <a:latin typeface="Roboto Bold"/>
                <a:ea typeface="Roboto Bold"/>
                <a:cs typeface="Roboto Bold"/>
                <a:sym typeface="Roboto Bold"/>
              </a:rPr>
              <a:t>allemaal</a:t>
            </a:r>
            <a:r>
              <a:rPr lang="en-US" sz="2876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5037195" y="2806739"/>
            <a:ext cx="1622926" cy="1491591"/>
            <a:chOff x="0" y="0"/>
            <a:chExt cx="2163902" cy="1988788"/>
          </a:xfrm>
        </p:grpSpPr>
        <p:sp>
          <p:nvSpPr>
            <p:cNvPr id="51" name="Freeform 51"/>
            <p:cNvSpPr/>
            <p:nvPr/>
          </p:nvSpPr>
          <p:spPr>
            <a:xfrm>
              <a:off x="440605" y="304530"/>
              <a:ext cx="1435092" cy="1354329"/>
            </a:xfrm>
            <a:custGeom>
              <a:avLst/>
              <a:gdLst/>
              <a:ahLst/>
              <a:cxnLst/>
              <a:rect l="l" t="t" r="r" b="b"/>
              <a:pathLst>
                <a:path w="1435092" h="1354329">
                  <a:moveTo>
                    <a:pt x="0" y="0"/>
                  </a:moveTo>
                  <a:lnTo>
                    <a:pt x="1435092" y="0"/>
                  </a:lnTo>
                  <a:lnTo>
                    <a:pt x="1435092" y="1354329"/>
                  </a:lnTo>
                  <a:lnTo>
                    <a:pt x="0" y="1354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0" y="0"/>
              <a:ext cx="2163902" cy="1988788"/>
            </a:xfrm>
            <a:custGeom>
              <a:avLst/>
              <a:gdLst/>
              <a:ahLst/>
              <a:cxnLst/>
              <a:rect l="l" t="t" r="r" b="b"/>
              <a:pathLst>
                <a:path w="2163902" h="1988788">
                  <a:moveTo>
                    <a:pt x="0" y="0"/>
                  </a:moveTo>
                  <a:lnTo>
                    <a:pt x="2163902" y="0"/>
                  </a:lnTo>
                  <a:lnTo>
                    <a:pt x="2163902" y="1988788"/>
                  </a:lnTo>
                  <a:lnTo>
                    <a:pt x="0" y="198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1184" y="834237"/>
            <a:ext cx="15585392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Actie ondernemen in </a:t>
            </a:r>
            <a:r>
              <a:rPr lang="en-US" sz="7812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jouw land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380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  <p:sp>
        <p:nvSpPr>
          <p:cNvPr id="4" name="Freeform 4"/>
          <p:cNvSpPr/>
          <p:nvPr/>
        </p:nvSpPr>
        <p:spPr>
          <a:xfrm>
            <a:off x="353491" y="3718632"/>
            <a:ext cx="938309" cy="481184"/>
          </a:xfrm>
          <a:custGeom>
            <a:avLst/>
            <a:gdLst/>
            <a:ahLst/>
            <a:cxnLst/>
            <a:rect l="l" t="t" r="r" b="b"/>
            <a:pathLst>
              <a:path w="938309" h="481184">
                <a:moveTo>
                  <a:pt x="0" y="0"/>
                </a:moveTo>
                <a:lnTo>
                  <a:pt x="938310" y="0"/>
                </a:lnTo>
                <a:lnTo>
                  <a:pt x="938310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25380" y="4354004"/>
            <a:ext cx="2365117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ERKEN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2335" y="4934257"/>
            <a:ext cx="2328162" cy="176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chronische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als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een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voorkomen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aandoening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667000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3048000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02</a:t>
            </a:r>
          </a:p>
        </p:txBody>
      </p:sp>
      <p:sp>
        <p:nvSpPr>
          <p:cNvPr id="9" name="Freeform 9"/>
          <p:cNvSpPr/>
          <p:nvPr/>
        </p:nvSpPr>
        <p:spPr>
          <a:xfrm>
            <a:off x="3048000" y="3718632"/>
            <a:ext cx="926280" cy="481184"/>
          </a:xfrm>
          <a:custGeom>
            <a:avLst/>
            <a:gdLst/>
            <a:ahLst/>
            <a:cxnLst/>
            <a:rect l="l" t="t" r="r" b="b"/>
            <a:pathLst>
              <a:path w="926280" h="481184">
                <a:moveTo>
                  <a:pt x="0" y="0"/>
                </a:moveTo>
                <a:lnTo>
                  <a:pt x="926279" y="0"/>
                </a:lnTo>
                <a:lnTo>
                  <a:pt x="926279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3124200" y="4341691"/>
            <a:ext cx="2212349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INVESTEER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24200" y="4934257"/>
            <a:ext cx="2835672" cy="17600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publiekscampagnes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programma’s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op de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werkvloer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670577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6483714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03</a:t>
            </a:r>
          </a:p>
        </p:txBody>
      </p:sp>
      <p:sp>
        <p:nvSpPr>
          <p:cNvPr id="14" name="Freeform 14"/>
          <p:cNvSpPr/>
          <p:nvPr/>
        </p:nvSpPr>
        <p:spPr>
          <a:xfrm>
            <a:off x="6248400" y="3718632"/>
            <a:ext cx="938309" cy="481184"/>
          </a:xfrm>
          <a:custGeom>
            <a:avLst/>
            <a:gdLst/>
            <a:ahLst/>
            <a:cxnLst/>
            <a:rect l="l" t="t" r="r" b="b"/>
            <a:pathLst>
              <a:path w="938309" h="481184">
                <a:moveTo>
                  <a:pt x="0" y="0"/>
                </a:moveTo>
                <a:lnTo>
                  <a:pt x="938309" y="0"/>
                </a:lnTo>
                <a:lnTo>
                  <a:pt x="938309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6435223" y="4316494"/>
            <a:ext cx="2327777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INTEGREER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98292" y="4934257"/>
            <a:ext cx="2493308" cy="2657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in het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landelijke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beleid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voor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preventie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vergrijzing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chronische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ziekten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8827208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9379314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04</a:t>
            </a:r>
          </a:p>
        </p:txBody>
      </p:sp>
      <p:sp>
        <p:nvSpPr>
          <p:cNvPr id="19" name="Freeform 19"/>
          <p:cNvSpPr/>
          <p:nvPr/>
        </p:nvSpPr>
        <p:spPr>
          <a:xfrm>
            <a:off x="9296400" y="3718632"/>
            <a:ext cx="926280" cy="481184"/>
          </a:xfrm>
          <a:custGeom>
            <a:avLst/>
            <a:gdLst/>
            <a:ahLst/>
            <a:cxnLst/>
            <a:rect l="l" t="t" r="r" b="b"/>
            <a:pathLst>
              <a:path w="926280" h="481184">
                <a:moveTo>
                  <a:pt x="0" y="0"/>
                </a:moveTo>
                <a:lnTo>
                  <a:pt x="926280" y="0"/>
                </a:lnTo>
                <a:lnTo>
                  <a:pt x="926280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9327838" y="4354004"/>
            <a:ext cx="2711762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VERSTERK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60623" y="4934257"/>
            <a:ext cx="2678977" cy="17600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pijnmanagement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door de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invoering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van ICD-11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digitale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pijntools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1799008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12380305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05</a:t>
            </a:r>
          </a:p>
        </p:txBody>
      </p:sp>
      <p:sp>
        <p:nvSpPr>
          <p:cNvPr id="24" name="Freeform 24"/>
          <p:cNvSpPr/>
          <p:nvPr/>
        </p:nvSpPr>
        <p:spPr>
          <a:xfrm>
            <a:off x="12130475" y="3718632"/>
            <a:ext cx="1166872" cy="481184"/>
          </a:xfrm>
          <a:custGeom>
            <a:avLst/>
            <a:gdLst/>
            <a:ahLst/>
            <a:cxnLst/>
            <a:rect l="l" t="t" r="r" b="b"/>
            <a:pathLst>
              <a:path w="1166872" h="481184">
                <a:moveTo>
                  <a:pt x="0" y="0"/>
                </a:moveTo>
                <a:lnTo>
                  <a:pt x="1166871" y="0"/>
                </a:lnTo>
                <a:lnTo>
                  <a:pt x="1166871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12380305" y="4354005"/>
            <a:ext cx="2490612" cy="4353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ONDERSTEUN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361828" y="4934257"/>
            <a:ext cx="2286139" cy="860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participatie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op de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werkvloer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4999408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15475314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06</a:t>
            </a:r>
          </a:p>
        </p:txBody>
      </p:sp>
      <p:sp>
        <p:nvSpPr>
          <p:cNvPr id="29" name="Freeform 29"/>
          <p:cNvSpPr/>
          <p:nvPr/>
        </p:nvSpPr>
        <p:spPr>
          <a:xfrm>
            <a:off x="15368491" y="3718632"/>
            <a:ext cx="938309" cy="481184"/>
          </a:xfrm>
          <a:custGeom>
            <a:avLst/>
            <a:gdLst/>
            <a:ahLst/>
            <a:cxnLst/>
            <a:rect l="l" t="t" r="r" b="b"/>
            <a:pathLst>
              <a:path w="938309" h="481184">
                <a:moveTo>
                  <a:pt x="0" y="0"/>
                </a:moveTo>
                <a:lnTo>
                  <a:pt x="938309" y="0"/>
                </a:lnTo>
                <a:lnTo>
                  <a:pt x="938309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30"/>
          <p:cNvSpPr txBox="1"/>
          <p:nvPr/>
        </p:nvSpPr>
        <p:spPr>
          <a:xfrm>
            <a:off x="15482360" y="4354004"/>
            <a:ext cx="265324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WERK SAMEN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481639" y="4934257"/>
            <a:ext cx="2425361" cy="1311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met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nationale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SIP-platforms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pijnorganisaties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Freeform 32"/>
          <p:cNvSpPr/>
          <p:nvPr/>
        </p:nvSpPr>
        <p:spPr>
          <a:xfrm>
            <a:off x="6007808" y="2758768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TextBox 33"/>
          <p:cNvSpPr txBox="1"/>
          <p:nvPr/>
        </p:nvSpPr>
        <p:spPr>
          <a:xfrm>
            <a:off x="4360161" y="8039100"/>
            <a:ext cx="9684038" cy="1054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69"/>
              </a:lnSpc>
            </a:pP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Vroegtijdig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handelen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verbetert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uitkomsten</a:t>
            </a:r>
            <a:endParaRPr lang="en-US" sz="3474" b="1" spc="-104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4169"/>
              </a:lnSpc>
            </a:pP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voor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individuen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en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samenleving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.</a:t>
            </a:r>
          </a:p>
        </p:txBody>
      </p:sp>
      <p:sp>
        <p:nvSpPr>
          <p:cNvPr id="34" name="Freeform 34"/>
          <p:cNvSpPr/>
          <p:nvPr/>
        </p:nvSpPr>
        <p:spPr>
          <a:xfrm rot="-10800000">
            <a:off x="12600550" y="8801101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9" y="0"/>
                </a:lnTo>
                <a:lnTo>
                  <a:pt x="429649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4419600" y="7992125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9" y="0"/>
                </a:lnTo>
                <a:lnTo>
                  <a:pt x="429649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7" name="TextBox 37"/>
          <p:cNvSpPr txBox="1"/>
          <p:nvPr/>
        </p:nvSpPr>
        <p:spPr>
          <a:xfrm>
            <a:off x="866754" y="9599793"/>
            <a:ext cx="928244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ICD-11 = International Classification of Diseases, 11e </a:t>
            </a:r>
            <a:r>
              <a:rPr lang="en-US" sz="2400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revisie</a:t>
            </a:r>
            <a:endParaRPr lang="en-US" sz="24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638809" y="9551533"/>
            <a:ext cx="116562" cy="262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803162" y="5731510"/>
            <a:ext cx="102037" cy="237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8508" y="7495732"/>
            <a:ext cx="1466112" cy="1726754"/>
            <a:chOff x="0" y="0"/>
            <a:chExt cx="1954815" cy="23023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4815" cy="2302338"/>
            </a:xfrm>
            <a:custGeom>
              <a:avLst/>
              <a:gdLst/>
              <a:ahLst/>
              <a:cxnLst/>
              <a:rect l="l" t="t" r="r" b="b"/>
              <a:pathLst>
                <a:path w="1954815" h="2302338">
                  <a:moveTo>
                    <a:pt x="0" y="0"/>
                  </a:moveTo>
                  <a:lnTo>
                    <a:pt x="1954815" y="0"/>
                  </a:lnTo>
                  <a:lnTo>
                    <a:pt x="1954815" y="2302338"/>
                  </a:lnTo>
                  <a:lnTo>
                    <a:pt x="0" y="2302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75122" y="579205"/>
              <a:ext cx="1404571" cy="1143929"/>
            </a:xfrm>
            <a:custGeom>
              <a:avLst/>
              <a:gdLst/>
              <a:ahLst/>
              <a:cxnLst/>
              <a:rect l="l" t="t" r="r" b="b"/>
              <a:pathLst>
                <a:path w="1404571" h="1143929">
                  <a:moveTo>
                    <a:pt x="0" y="0"/>
                  </a:moveTo>
                  <a:lnTo>
                    <a:pt x="1404571" y="0"/>
                  </a:lnTo>
                  <a:lnTo>
                    <a:pt x="1404571" y="1143929"/>
                  </a:lnTo>
                  <a:lnTo>
                    <a:pt x="0" y="1143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19062" y="3189343"/>
            <a:ext cx="3650031" cy="3543645"/>
            <a:chOff x="0" y="0"/>
            <a:chExt cx="1223657" cy="11879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3657" cy="1187992"/>
            </a:xfrm>
            <a:custGeom>
              <a:avLst/>
              <a:gdLst/>
              <a:ahLst/>
              <a:cxnLst/>
              <a:rect l="l" t="t" r="r" b="b"/>
              <a:pathLst>
                <a:path w="1223657" h="1187992">
                  <a:moveTo>
                    <a:pt x="38179" y="0"/>
                  </a:moveTo>
                  <a:lnTo>
                    <a:pt x="1185478" y="0"/>
                  </a:lnTo>
                  <a:cubicBezTo>
                    <a:pt x="1206564" y="0"/>
                    <a:pt x="1223657" y="17093"/>
                    <a:pt x="1223657" y="38179"/>
                  </a:cubicBezTo>
                  <a:lnTo>
                    <a:pt x="1223657" y="1149813"/>
                  </a:lnTo>
                  <a:cubicBezTo>
                    <a:pt x="1223657" y="1170898"/>
                    <a:pt x="1206564" y="1187992"/>
                    <a:pt x="1185478" y="1187992"/>
                  </a:cubicBezTo>
                  <a:lnTo>
                    <a:pt x="38179" y="1187992"/>
                  </a:lnTo>
                  <a:cubicBezTo>
                    <a:pt x="17093" y="1187992"/>
                    <a:pt x="0" y="1170898"/>
                    <a:pt x="0" y="1149813"/>
                  </a:cubicBezTo>
                  <a:lnTo>
                    <a:pt x="0" y="38179"/>
                  </a:lnTo>
                  <a:cubicBezTo>
                    <a:pt x="0" y="17093"/>
                    <a:pt x="17093" y="0"/>
                    <a:pt x="3817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223657" cy="1245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28508" y="3868464"/>
            <a:ext cx="1466112" cy="1498692"/>
            <a:chOff x="0" y="0"/>
            <a:chExt cx="1954815" cy="19982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54815" cy="1998256"/>
            </a:xfrm>
            <a:custGeom>
              <a:avLst/>
              <a:gdLst/>
              <a:ahLst/>
              <a:cxnLst/>
              <a:rect l="l" t="t" r="r" b="b"/>
              <a:pathLst>
                <a:path w="1954815" h="1998256">
                  <a:moveTo>
                    <a:pt x="0" y="0"/>
                  </a:moveTo>
                  <a:lnTo>
                    <a:pt x="1954815" y="0"/>
                  </a:lnTo>
                  <a:lnTo>
                    <a:pt x="1954815" y="1998256"/>
                  </a:lnTo>
                  <a:lnTo>
                    <a:pt x="0" y="1998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2665" y="39737"/>
              <a:ext cx="689485" cy="172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57"/>
                </a:lnSpc>
              </a:pPr>
              <a:r>
                <a:rPr lang="en-US" sz="8121" b="1" spc="-243">
                  <a:solidFill>
                    <a:srgbClr val="F28B1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8508" y="5573497"/>
            <a:ext cx="1466112" cy="1509552"/>
            <a:chOff x="0" y="0"/>
            <a:chExt cx="1954815" cy="201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54815" cy="2012736"/>
            </a:xfrm>
            <a:custGeom>
              <a:avLst/>
              <a:gdLst/>
              <a:ahLst/>
              <a:cxnLst/>
              <a:rect l="l" t="t" r="r" b="b"/>
              <a:pathLst>
                <a:path w="1954815" h="2012736">
                  <a:moveTo>
                    <a:pt x="0" y="0"/>
                  </a:moveTo>
                  <a:lnTo>
                    <a:pt x="1954815" y="0"/>
                  </a:lnTo>
                  <a:lnTo>
                    <a:pt x="1954815" y="2012736"/>
                  </a:lnTo>
                  <a:lnTo>
                    <a:pt x="0" y="2012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34521" y="159853"/>
              <a:ext cx="800692" cy="172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57"/>
                </a:lnSpc>
              </a:pPr>
              <a:r>
                <a:rPr lang="en-US" sz="8121" b="1" spc="-243">
                  <a:solidFill>
                    <a:srgbClr val="F28B1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#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667640" y="8182906"/>
            <a:ext cx="3017871" cy="1702483"/>
            <a:chOff x="0" y="0"/>
            <a:chExt cx="4023829" cy="22699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98128" cy="2269978"/>
            </a:xfrm>
            <a:custGeom>
              <a:avLst/>
              <a:gdLst/>
              <a:ahLst/>
              <a:cxnLst/>
              <a:rect l="l" t="t" r="r" b="b"/>
              <a:pathLst>
                <a:path w="1798128" h="2269978">
                  <a:moveTo>
                    <a:pt x="0" y="0"/>
                  </a:moveTo>
                  <a:lnTo>
                    <a:pt x="1798128" y="0"/>
                  </a:lnTo>
                  <a:lnTo>
                    <a:pt x="1798128" y="2269978"/>
                  </a:lnTo>
                  <a:lnTo>
                    <a:pt x="0" y="226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48935" y="581493"/>
              <a:ext cx="2174894" cy="1285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974"/>
                </a:lnSpc>
              </a:pPr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12902" y="1723728"/>
              <a:ext cx="2110926" cy="180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94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060989" y="8469935"/>
            <a:ext cx="1607682" cy="1102983"/>
            <a:chOff x="0" y="0"/>
            <a:chExt cx="2143576" cy="147064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13744"/>
              <a:ext cx="1119256" cy="1358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606"/>
                </a:lnSpc>
              </a:pPr>
              <a:r>
                <a:rPr lang="en-US" sz="6147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EF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194494" y="0"/>
              <a:ext cx="303313" cy="1269125"/>
            </a:xfrm>
            <a:custGeom>
              <a:avLst/>
              <a:gdLst/>
              <a:ahLst/>
              <a:cxnLst/>
              <a:rect l="l" t="t" r="r" b="b"/>
              <a:pathLst>
                <a:path w="303313" h="1269125">
                  <a:moveTo>
                    <a:pt x="0" y="0"/>
                  </a:moveTo>
                  <a:lnTo>
                    <a:pt x="303313" y="0"/>
                  </a:lnTo>
                  <a:lnTo>
                    <a:pt x="303313" y="1269125"/>
                  </a:lnTo>
                  <a:lnTo>
                    <a:pt x="0" y="1269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469024" y="-36881"/>
              <a:ext cx="674552" cy="14505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68"/>
                </a:lnSpc>
              </a:pPr>
              <a:r>
                <a:rPr lang="en-US" sz="65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4950" y="1295117"/>
              <a:ext cx="2028652" cy="175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0"/>
                </a:lnSpc>
              </a:pPr>
              <a:r>
                <a:rPr lang="en-US" sz="8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EUROPEAN PAIN FEDERATION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591184" y="834237"/>
            <a:ext cx="15585392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Doe mee met </a:t>
            </a:r>
            <a:r>
              <a:rPr lang="en-US" sz="7812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de campagne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8508" y="2226407"/>
            <a:ext cx="7043892" cy="1020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137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Europese</a:t>
            </a:r>
            <a:r>
              <a:rPr lang="en-US" sz="3137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37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dag</a:t>
            </a:r>
            <a:r>
              <a:rPr lang="en-US" sz="3137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37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voor</a:t>
            </a:r>
            <a:r>
              <a:rPr lang="en-US" sz="3137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37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Pijnbewustzijn</a:t>
            </a:r>
            <a:r>
              <a:rPr lang="en-US" sz="3137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2026</a:t>
            </a:r>
          </a:p>
          <a:p>
            <a:pPr algn="l">
              <a:lnSpc>
                <a:spcPts val="4079"/>
              </a:lnSpc>
            </a:pPr>
            <a:r>
              <a:rPr lang="en-US" sz="3137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Thema: </a:t>
            </a:r>
            <a:r>
              <a:rPr lang="en-US" sz="3137" b="1" spc="-94" dirty="0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De </a:t>
            </a:r>
            <a:r>
              <a:rPr lang="en-US" sz="3137" b="1" spc="-94" dirty="0" err="1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verborgen</a:t>
            </a:r>
            <a:r>
              <a:rPr lang="en-US" sz="3137" b="1" spc="-94" dirty="0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37" b="1" spc="-94" dirty="0" err="1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kosten</a:t>
            </a:r>
            <a:r>
              <a:rPr lang="en-US" sz="3137" b="1" spc="-94" dirty="0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 van </a:t>
            </a:r>
            <a:r>
              <a:rPr lang="en-US" sz="3137" b="1" spc="-94" dirty="0" err="1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pijn</a:t>
            </a:r>
            <a:endParaRPr lang="en-US" sz="3137" b="1" spc="-94" dirty="0">
              <a:solidFill>
                <a:srgbClr val="F28B1B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594966" y="4058501"/>
            <a:ext cx="2891434" cy="508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94"/>
              </a:lnSpc>
            </a:pPr>
            <a:r>
              <a:rPr lang="en-US" sz="3149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Meer </a:t>
            </a:r>
            <a:r>
              <a:rPr lang="en-US" sz="3149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informatie</a:t>
            </a:r>
            <a:endParaRPr lang="en-US" sz="3149" b="1" spc="-94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2594966" y="4572187"/>
            <a:ext cx="4153592" cy="42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2"/>
              </a:lnSpc>
            </a:pPr>
            <a:r>
              <a:rPr lang="en-US" sz="2540" spc="-76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</a:rPr>
              <a:t>Scan de QR-code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594966" y="5838658"/>
            <a:ext cx="3252813" cy="50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4"/>
              </a:lnSpc>
            </a:pPr>
            <a:r>
              <a:rPr lang="en-US" sz="3149" b="1" spc="-9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Deel de boodschap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594966" y="6349533"/>
            <a:ext cx="4270360" cy="418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6"/>
              </a:lnSpc>
            </a:pP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</a:rPr>
              <a:t>#EPAD2026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94966" y="8212375"/>
            <a:ext cx="4270360" cy="844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2"/>
              </a:lnSpc>
            </a:pP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  <a:hlinkClick r:id="rId8" tooltip="mailto:melinda.Borzsak@efic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melinda.borzsak@efic.org</a:t>
            </a: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  <a:hlinkClick r:id="rId9" tooltip="mailto:angela.palomares@efic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angela.palomares@efic.org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594966" y="7713823"/>
            <a:ext cx="3252813" cy="50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4"/>
              </a:lnSpc>
            </a:pPr>
            <a:r>
              <a:rPr lang="en-US" sz="3149" b="1" spc="-9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Contact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2D90C539-AED8-291B-2600-84FDD78007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81890" y="3302779"/>
            <a:ext cx="2307238" cy="33168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3585" y="3661727"/>
            <a:ext cx="8817317" cy="223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2"/>
              </a:lnSpc>
            </a:pPr>
            <a:r>
              <a:rPr lang="en-US" sz="8307" b="1" spc="-166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Bedankt!</a:t>
            </a:r>
          </a:p>
          <a:p>
            <a:pPr algn="l">
              <a:lnSpc>
                <a:spcPts val="8722"/>
              </a:lnSpc>
            </a:pPr>
            <a:endParaRPr lang="en-US" sz="8307" b="1" spc="-166">
              <a:solidFill>
                <a:srgbClr val="FFFFF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028700" y="4853079"/>
            <a:ext cx="1526544" cy="252321"/>
          </a:xfrm>
          <a:custGeom>
            <a:avLst/>
            <a:gdLst/>
            <a:ahLst/>
            <a:cxnLst/>
            <a:rect l="l" t="t" r="r" b="b"/>
            <a:pathLst>
              <a:path w="1526544" h="252321">
                <a:moveTo>
                  <a:pt x="0" y="0"/>
                </a:moveTo>
                <a:lnTo>
                  <a:pt x="1526544" y="0"/>
                </a:lnTo>
                <a:lnTo>
                  <a:pt x="1526544" y="252321"/>
                </a:lnTo>
                <a:lnTo>
                  <a:pt x="0" y="252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0" y="-92412"/>
            <a:ext cx="18288000" cy="2492712"/>
          </a:xfrm>
          <a:custGeom>
            <a:avLst/>
            <a:gdLst/>
            <a:ahLst/>
            <a:cxnLst/>
            <a:rect l="l" t="t" r="r" b="b"/>
            <a:pathLst>
              <a:path w="18926634" h="2492712">
                <a:moveTo>
                  <a:pt x="0" y="0"/>
                </a:moveTo>
                <a:lnTo>
                  <a:pt x="18926634" y="0"/>
                </a:lnTo>
                <a:lnTo>
                  <a:pt x="18926634" y="2492712"/>
                </a:lnTo>
                <a:lnTo>
                  <a:pt x="0" y="2492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7949" b="-17794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19796" y="408232"/>
            <a:ext cx="3032749" cy="1676248"/>
          </a:xfrm>
          <a:custGeom>
            <a:avLst/>
            <a:gdLst/>
            <a:ahLst/>
            <a:cxnLst/>
            <a:rect l="l" t="t" r="r" b="b"/>
            <a:pathLst>
              <a:path w="3032749" h="1676248">
                <a:moveTo>
                  <a:pt x="0" y="0"/>
                </a:moveTo>
                <a:lnTo>
                  <a:pt x="3032749" y="0"/>
                </a:lnTo>
                <a:lnTo>
                  <a:pt x="3032749" y="1676248"/>
                </a:lnTo>
                <a:lnTo>
                  <a:pt x="0" y="1676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0800000" flipV="1">
            <a:off x="14136502" y="0"/>
            <a:ext cx="4151498" cy="2492712"/>
          </a:xfrm>
          <a:custGeom>
            <a:avLst/>
            <a:gdLst/>
            <a:ahLst/>
            <a:cxnLst/>
            <a:rect l="l" t="t" r="r" b="b"/>
            <a:pathLst>
              <a:path w="4151498" h="2492712">
                <a:moveTo>
                  <a:pt x="0" y="2492712"/>
                </a:moveTo>
                <a:lnTo>
                  <a:pt x="4151498" y="2492712"/>
                </a:lnTo>
                <a:lnTo>
                  <a:pt x="4151498" y="0"/>
                </a:lnTo>
                <a:lnTo>
                  <a:pt x="0" y="0"/>
                </a:lnTo>
                <a:lnTo>
                  <a:pt x="0" y="24927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6749643" y="8851614"/>
            <a:ext cx="1261484" cy="1261484"/>
          </a:xfrm>
          <a:custGeom>
            <a:avLst/>
            <a:gdLst/>
            <a:ahLst/>
            <a:cxnLst/>
            <a:rect l="l" t="t" r="r" b="b"/>
            <a:pathLst>
              <a:path w="1261484" h="1261484">
                <a:moveTo>
                  <a:pt x="0" y="0"/>
                </a:moveTo>
                <a:lnTo>
                  <a:pt x="1261485" y="0"/>
                </a:lnTo>
                <a:lnTo>
                  <a:pt x="1261485" y="1261484"/>
                </a:lnTo>
                <a:lnTo>
                  <a:pt x="0" y="126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54C734C2-6CF4-2DA4-FDA8-439009F70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9000" y="571500"/>
            <a:ext cx="2671914" cy="1219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464D9D08C96C49BA230F7BEB102207" ma:contentTypeVersion="22" ma:contentTypeDescription="Create a new document." ma:contentTypeScope="" ma:versionID="a639bc8d1f256737703c812e8f870745">
  <xsd:schema xmlns:xsd="http://www.w3.org/2001/XMLSchema" xmlns:xs="http://www.w3.org/2001/XMLSchema" xmlns:p="http://schemas.microsoft.com/office/2006/metadata/properties" xmlns:ns1="http://schemas.microsoft.com/sharepoint/v3" xmlns:ns2="c9f1b932-ff1b-4b4c-9e46-2b852420bc5c" xmlns:ns3="2ae8d297-7440-4c38-b7b9-1fedeeafda06" targetNamespace="http://schemas.microsoft.com/office/2006/metadata/properties" ma:root="true" ma:fieldsID="aac0f07710253b9086984a6f70aabe9e" ns1:_="" ns2:_="" ns3:_="">
    <xsd:import namespace="http://schemas.microsoft.com/sharepoint/v3"/>
    <xsd:import namespace="c9f1b932-ff1b-4b4c-9e46-2b852420bc5c"/>
    <xsd:import namespace="2ae8d297-7440-4c38-b7b9-1fedeeafda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1b932-ff1b-4b4c-9e46-2b852420bc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38e5dd2-60b6-4278-9d79-20f24f62f1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8d297-7440-4c38-b7b9-1fedeeafda0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ef94a42-9462-46df-8b77-26a78b2068a9}" ma:internalName="TaxCatchAll" ma:showField="CatchAllData" ma:web="2ae8d297-7440-4c38-b7b9-1fedeeafda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c9f1b932-ff1b-4b4c-9e46-2b852420bc5c">
      <Terms xmlns="http://schemas.microsoft.com/office/infopath/2007/PartnerControls"/>
    </lcf76f155ced4ddcb4097134ff3c332f>
    <_ip_UnifiedCompliancePolicyProperties xmlns="http://schemas.microsoft.com/sharepoint/v3" xsi:nil="true"/>
    <TaxCatchAll xmlns="2ae8d297-7440-4c38-b7b9-1fedeeafda0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6FC00A-E066-45A3-A438-88B1B2183E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9f1b932-ff1b-4b4c-9e46-2b852420bc5c"/>
    <ds:schemaRef ds:uri="2ae8d297-7440-4c38-b7b9-1fedeeafda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A4AD76-680A-42DF-840C-F482CCE61F0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9f1b932-ff1b-4b4c-9e46-2b852420bc5c"/>
    <ds:schemaRef ds:uri="2ae8d297-7440-4c38-b7b9-1fedeeafda06"/>
  </ds:schemaRefs>
</ds:datastoreItem>
</file>

<file path=customXml/itemProps3.xml><?xml version="1.0" encoding="utf-8"?>
<ds:datastoreItem xmlns:ds="http://schemas.openxmlformats.org/officeDocument/2006/customXml" ds:itemID="{7A60B8C3-3859-45A8-BA1A-33070F5D6F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401</Words>
  <Application>Microsoft Office PowerPoint</Application>
  <PresentationFormat>Custom</PresentationFormat>
  <Paragraphs>127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Roboto Bold</vt:lpstr>
      <vt:lpstr>Calibri</vt:lpstr>
      <vt:lpstr>Open Sans</vt:lpstr>
      <vt:lpstr>Arial</vt:lpstr>
      <vt:lpstr>Roboto Condensed Bold</vt:lpstr>
      <vt:lpstr>Open Sans Bold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EPAD Toolkit</dc:title>
  <cp:lastModifiedBy>Tereza Lukesova</cp:lastModifiedBy>
  <cp:revision>15</cp:revision>
  <dcterms:created xsi:type="dcterms:W3CDTF">2006-08-16T00:00:00Z</dcterms:created>
  <dcterms:modified xsi:type="dcterms:W3CDTF">2026-09-25T11:05:29Z</dcterms:modified>
  <dc:identifier>DAHMvhB3VGg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0x0101002D464D9D08C96C49BA230F7BEB102207</vt:lpwstr>
  </property>
  <property fmtid="{D5CDD505-2E9C-101B-9397-08002B2CF9AE}" pid="3" name="MediaServiceImageTags">
    <vt:lpwstr/>
  </property>
</Properties>
</file>